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4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5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6.xml" ContentType="application/vnd.openxmlformats-officedocument.presentationml.notesSlide+xml"/>
  <Override PartName="/ppt/tags/tag42.xml" ContentType="application/vnd.openxmlformats-officedocument.presentationml.tags+xml"/>
  <Override PartName="/ppt/notesSlides/notesSlide7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notesSlides/notesSlide8.xml" ContentType="application/vnd.openxmlformats-officedocument.presentationml.notesSlide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92"/>
  </p:notesMasterIdLst>
  <p:handoutMasterIdLst>
    <p:handoutMasterId r:id="rId93"/>
  </p:handoutMasterIdLst>
  <p:sldIdLst>
    <p:sldId id="316" r:id="rId2"/>
    <p:sldId id="303" r:id="rId3"/>
    <p:sldId id="335" r:id="rId4"/>
    <p:sldId id="317" r:id="rId5"/>
    <p:sldId id="345" r:id="rId6"/>
    <p:sldId id="343" r:id="rId7"/>
    <p:sldId id="348" r:id="rId8"/>
    <p:sldId id="351" r:id="rId9"/>
    <p:sldId id="460" r:id="rId10"/>
    <p:sldId id="377" r:id="rId11"/>
    <p:sldId id="378" r:id="rId12"/>
    <p:sldId id="451" r:id="rId13"/>
    <p:sldId id="337" r:id="rId14"/>
    <p:sldId id="353" r:id="rId15"/>
    <p:sldId id="326" r:id="rId16"/>
    <p:sldId id="323" r:id="rId17"/>
    <p:sldId id="339" r:id="rId18"/>
    <p:sldId id="357" r:id="rId19"/>
    <p:sldId id="355" r:id="rId20"/>
    <p:sldId id="334" r:id="rId21"/>
    <p:sldId id="358" r:id="rId22"/>
    <p:sldId id="362" r:id="rId23"/>
    <p:sldId id="340" r:id="rId24"/>
    <p:sldId id="455" r:id="rId25"/>
    <p:sldId id="456" r:id="rId26"/>
    <p:sldId id="365" r:id="rId27"/>
    <p:sldId id="374" r:id="rId28"/>
    <p:sldId id="412" r:id="rId29"/>
    <p:sldId id="375" r:id="rId30"/>
    <p:sldId id="367" r:id="rId31"/>
    <p:sldId id="369" r:id="rId32"/>
    <p:sldId id="368" r:id="rId33"/>
    <p:sldId id="390" r:id="rId34"/>
    <p:sldId id="391" r:id="rId35"/>
    <p:sldId id="418" r:id="rId36"/>
    <p:sldId id="448" r:id="rId37"/>
    <p:sldId id="446" r:id="rId38"/>
    <p:sldId id="449" r:id="rId39"/>
    <p:sldId id="450" r:id="rId40"/>
    <p:sldId id="464" r:id="rId41"/>
    <p:sldId id="415" r:id="rId42"/>
    <p:sldId id="400" r:id="rId43"/>
    <p:sldId id="459" r:id="rId44"/>
    <p:sldId id="366" r:id="rId45"/>
    <p:sldId id="380" r:id="rId46"/>
    <p:sldId id="363" r:id="rId47"/>
    <p:sldId id="382" r:id="rId48"/>
    <p:sldId id="384" r:id="rId49"/>
    <p:sldId id="428" r:id="rId50"/>
    <p:sldId id="389" r:id="rId51"/>
    <p:sldId id="431" r:id="rId52"/>
    <p:sldId id="438" r:id="rId53"/>
    <p:sldId id="434" r:id="rId54"/>
    <p:sldId id="435" r:id="rId55"/>
    <p:sldId id="436" r:id="rId56"/>
    <p:sldId id="437" r:id="rId57"/>
    <p:sldId id="386" r:id="rId58"/>
    <p:sldId id="443" r:id="rId59"/>
    <p:sldId id="441" r:id="rId60"/>
    <p:sldId id="385" r:id="rId61"/>
    <p:sldId id="445" r:id="rId62"/>
    <p:sldId id="405" r:id="rId63"/>
    <p:sldId id="463" r:id="rId64"/>
    <p:sldId id="325" r:id="rId65"/>
    <p:sldId id="327" r:id="rId66"/>
    <p:sldId id="406" r:id="rId67"/>
    <p:sldId id="407" r:id="rId68"/>
    <p:sldId id="408" r:id="rId69"/>
    <p:sldId id="409" r:id="rId70"/>
    <p:sldId id="410" r:id="rId71"/>
    <p:sldId id="331" r:id="rId72"/>
    <p:sldId id="332" r:id="rId73"/>
    <p:sldId id="413" r:id="rId74"/>
    <p:sldId id="414" r:id="rId75"/>
    <p:sldId id="370" r:id="rId76"/>
    <p:sldId id="371" r:id="rId77"/>
    <p:sldId id="392" r:id="rId78"/>
    <p:sldId id="423" r:id="rId79"/>
    <p:sldId id="422" r:id="rId80"/>
    <p:sldId id="424" r:id="rId81"/>
    <p:sldId id="425" r:id="rId82"/>
    <p:sldId id="430" r:id="rId83"/>
    <p:sldId id="427" r:id="rId84"/>
    <p:sldId id="433" r:id="rId85"/>
    <p:sldId id="429" r:id="rId86"/>
    <p:sldId id="403" r:id="rId87"/>
    <p:sldId id="458" r:id="rId88"/>
    <p:sldId id="322" r:id="rId89"/>
    <p:sldId id="461" r:id="rId90"/>
    <p:sldId id="462" r:id="rId91"/>
  </p:sldIdLst>
  <p:sldSz cx="9144000" cy="6858000" type="letter"/>
  <p:notesSz cx="6729413" cy="98663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Arial" panose="020B0604020202020204" pitchFamily="34" charset="0"/>
        <a:ea typeface="굴림" panose="020B0600000101010101" pitchFamily="34" charset="-127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Arial" panose="020B0604020202020204" pitchFamily="34" charset="0"/>
        <a:ea typeface="굴림" panose="020B0600000101010101" pitchFamily="34" charset="-127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Arial" panose="020B0604020202020204" pitchFamily="34" charset="0"/>
        <a:ea typeface="굴림" panose="020B0600000101010101" pitchFamily="34" charset="-127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Arial" panose="020B0604020202020204" pitchFamily="34" charset="0"/>
        <a:ea typeface="굴림" panose="020B0600000101010101" pitchFamily="34" charset="-127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2"/>
        </a:solidFill>
        <a:latin typeface="Arial" panose="020B0604020202020204" pitchFamily="34" charset="0"/>
        <a:ea typeface="굴림" panose="020B0600000101010101" pitchFamily="34" charset="-127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2"/>
        </a:solidFill>
        <a:latin typeface="Arial" panose="020B0604020202020204" pitchFamily="34" charset="0"/>
        <a:ea typeface="굴림" panose="020B0600000101010101" pitchFamily="34" charset="-127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2"/>
        </a:solidFill>
        <a:latin typeface="Arial" panose="020B0604020202020204" pitchFamily="34" charset="0"/>
        <a:ea typeface="굴림" panose="020B0600000101010101" pitchFamily="34" charset="-127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2"/>
        </a:solidFill>
        <a:latin typeface="Arial" panose="020B0604020202020204" pitchFamily="34" charset="0"/>
        <a:ea typeface="굴림" panose="020B0600000101010101" pitchFamily="34" charset="-127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2"/>
        </a:solidFill>
        <a:latin typeface="Arial" panose="020B0604020202020204" pitchFamily="34" charset="0"/>
        <a:ea typeface="굴림" panose="020B0600000101010101" pitchFamily="34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36F2B4-EE27-D94D-8CB4-6505351541EF}" v="329" dt="2025-12-01T01:56:09.228"/>
    <p1510:client id="{89EC702B-5340-A0E1-5383-5C0ACBD2EB78}" v="302" dt="2025-12-01T02:51:18.153"/>
    <p1510:client id="{AC128EA4-EEE0-1A8D-BF9B-236F88E3F577}" v="3" dt="2025-12-02T01:07:00.178"/>
    <p1510:client id="{B0DB365E-3A3B-2648-AB8E-7D79E24FBEA7}" v="2615" dt="2025-12-01T10:22:06.447"/>
    <p1510:client id="{CFE55E5B-FC4A-994B-E2B9-5B5C61F86BBA}" v="31" dt="2025-12-01T03:02:25.4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40" autoAdjust="0"/>
    <p:restoredTop sz="96353" autoAdjust="0"/>
  </p:normalViewPr>
  <p:slideViewPr>
    <p:cSldViewPr>
      <p:cViewPr varScale="1">
        <p:scale>
          <a:sx n="127" d="100"/>
          <a:sy n="127" d="100"/>
        </p:scale>
        <p:origin x="1112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56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56" d="100"/>
          <a:sy n="156" d="100"/>
        </p:scale>
        <p:origin x="5736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handoutMaster" Target="handoutMasters/handoutMaster1.xml"/><Relationship Id="rId98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EBEF6E4B-5A7C-3AAA-C852-02BFDC7A4C8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623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latinLnBrk="0" hangingPunct="0">
              <a:defRPr sz="1200" b="0">
                <a:solidFill>
                  <a:schemeClr val="tx1"/>
                </a:solidFill>
                <a:latin typeface="Times New Roman" pitchFamily="18" charset="0"/>
                <a:ea typeface="Arial Unicode MS" pitchFamily="50" charset="-127"/>
                <a:cs typeface="Arial Unicode MS" pitchFamily="50" charset="-127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76D268AC-FEB3-EDB5-F8BB-D2FC18E459A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1588" y="0"/>
            <a:ext cx="2916237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latinLnBrk="0" hangingPunct="0">
              <a:defRPr sz="1200" b="0">
                <a:solidFill>
                  <a:schemeClr val="tx1"/>
                </a:solidFill>
                <a:latin typeface="Times New Roman" pitchFamily="18" charset="0"/>
                <a:ea typeface="Arial Unicode MS" pitchFamily="50" charset="-127"/>
                <a:cs typeface="Arial Unicode MS" pitchFamily="50" charset="-127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6500" name="Rectangle 4">
            <a:extLst>
              <a:ext uri="{FF2B5EF4-FFF2-40B4-BE49-F238E27FC236}">
                <a16:creationId xmlns:a16="http://schemas.microsoft.com/office/drawing/2014/main" id="{4B3A1CE3-41B0-784E-BFBB-A2A662B98F1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6238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latinLnBrk="0" hangingPunct="0">
              <a:defRPr sz="1200" b="0">
                <a:solidFill>
                  <a:schemeClr val="tx1"/>
                </a:solidFill>
                <a:latin typeface="Times New Roman" pitchFamily="18" charset="0"/>
                <a:ea typeface="Arial Unicode MS" pitchFamily="50" charset="-127"/>
                <a:cs typeface="Arial Unicode MS" pitchFamily="50" charset="-127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6501" name="Rectangle 5">
            <a:extLst>
              <a:ext uri="{FF2B5EF4-FFF2-40B4-BE49-F238E27FC236}">
                <a16:creationId xmlns:a16="http://schemas.microsoft.com/office/drawing/2014/main" id="{BDA06800-DE96-13A2-410D-BCA88DE71FA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1588" y="9371013"/>
            <a:ext cx="291623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fld id="{A5ADBCAE-5DBB-A24E-A0D4-446683EB9300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34531534-8DF1-13E8-0E21-C85751E6EC0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6238" cy="485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latinLnBrk="0" hangingPunct="0">
              <a:spcBef>
                <a:spcPct val="20000"/>
              </a:spcBef>
              <a:buFontTx/>
              <a:buChar char="•"/>
              <a:defRPr sz="1200">
                <a:latin typeface="Arial" pitchFamily="34" charset="0"/>
                <a:ea typeface="Arial Unicode MS" pitchFamily="50" charset="-127"/>
                <a:cs typeface="Arial Unicode MS" pitchFamily="50" charset="-127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06C6A37D-8D2F-4718-A3A8-D2FCF22FD25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790950" y="0"/>
            <a:ext cx="2916238" cy="485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latinLnBrk="0" hangingPunct="0">
              <a:spcBef>
                <a:spcPct val="20000"/>
              </a:spcBef>
              <a:buFontTx/>
              <a:buChar char="•"/>
              <a:defRPr sz="1200">
                <a:latin typeface="Arial" pitchFamily="34" charset="0"/>
                <a:ea typeface="Arial Unicode MS" pitchFamily="50" charset="-127"/>
                <a:cs typeface="Arial Unicode MS" pitchFamily="50" charset="-127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1455405D-2BBC-38D2-399D-9185AE59162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3125" y="727075"/>
            <a:ext cx="4960938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9" name="Rectangle 5">
            <a:extLst>
              <a:ext uri="{FF2B5EF4-FFF2-40B4-BE49-F238E27FC236}">
                <a16:creationId xmlns:a16="http://schemas.microsoft.com/office/drawing/2014/main" id="{C5767A08-441C-A546-4AAC-8A95848161F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74713" y="4691063"/>
            <a:ext cx="4957762" cy="4448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noProof="0"/>
              <a:t>Click to edit Master text styles</a:t>
            </a:r>
          </a:p>
          <a:p>
            <a:pPr lvl="1"/>
            <a:r>
              <a:rPr lang="en-US" altLang="ja-JP" noProof="0"/>
              <a:t>Second level</a:t>
            </a:r>
          </a:p>
          <a:p>
            <a:pPr lvl="2"/>
            <a:r>
              <a:rPr lang="en-US" altLang="ja-JP" noProof="0"/>
              <a:t>Third level</a:t>
            </a:r>
          </a:p>
          <a:p>
            <a:pPr lvl="3"/>
            <a:r>
              <a:rPr lang="en-US" altLang="ja-JP" noProof="0"/>
              <a:t>Fourth level</a:t>
            </a:r>
          </a:p>
          <a:p>
            <a:pPr lvl="4"/>
            <a:r>
              <a:rPr lang="en-US" altLang="ja-JP" noProof="0"/>
              <a:t>Fifth level</a:t>
            </a:r>
          </a:p>
        </p:txBody>
      </p:sp>
      <p:sp>
        <p:nvSpPr>
          <p:cNvPr id="62470" name="Rectangle 6">
            <a:extLst>
              <a:ext uri="{FF2B5EF4-FFF2-40B4-BE49-F238E27FC236}">
                <a16:creationId xmlns:a16="http://schemas.microsoft.com/office/drawing/2014/main" id="{91D5167E-4542-2708-A3EC-C8A16366208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80538"/>
            <a:ext cx="2916238" cy="485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latinLnBrk="0" hangingPunct="0">
              <a:spcBef>
                <a:spcPct val="20000"/>
              </a:spcBef>
              <a:buFontTx/>
              <a:buChar char="•"/>
              <a:defRPr sz="1200">
                <a:latin typeface="Arial" pitchFamily="34" charset="0"/>
                <a:ea typeface="Arial Unicode MS" pitchFamily="50" charset="-127"/>
                <a:cs typeface="Arial Unicode MS" pitchFamily="50" charset="-127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2471" name="Rectangle 7">
            <a:extLst>
              <a:ext uri="{FF2B5EF4-FFF2-40B4-BE49-F238E27FC236}">
                <a16:creationId xmlns:a16="http://schemas.microsoft.com/office/drawing/2014/main" id="{7CB4598B-EA56-74DE-3A4C-09790F438C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90950" y="9380538"/>
            <a:ext cx="2916238" cy="485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20000"/>
              </a:spcBef>
              <a:buFontTx/>
              <a:buChar char="•"/>
              <a:defRPr sz="1200"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fld id="{D829967F-93BE-7C43-8F55-B18E44DEFAA0}" type="slidenum">
              <a:rPr lang="ja-JP" altLang="en-US"/>
              <a:pPr/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29967F-93BE-7C43-8F55-B18E44DEFAA0}" type="slidenum">
              <a:rPr lang="ja-JP" altLang="en-US" smtClean="0"/>
              <a:pPr/>
              <a:t>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750489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29967F-93BE-7C43-8F55-B18E44DEFAA0}" type="slidenum">
              <a:rPr lang="ja-JP" altLang="en-US" smtClean="0"/>
              <a:pPr/>
              <a:t>7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91791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29967F-93BE-7C43-8F55-B18E44DEFAA0}" type="slidenum">
              <a:rPr lang="ja-JP" altLang="en-US" smtClean="0"/>
              <a:pPr/>
              <a:t>8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77756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29967F-93BE-7C43-8F55-B18E44DEFAA0}" type="slidenum">
              <a:rPr lang="ja-JP" altLang="en-US" smtClean="0"/>
              <a:pPr/>
              <a:t>14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796698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29967F-93BE-7C43-8F55-B18E44DEFAA0}" type="slidenum">
              <a:rPr lang="ja-JP" altLang="en-US" smtClean="0"/>
              <a:pPr/>
              <a:t>42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487331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4C4FF-ED43-BCFE-2650-3D6A70E94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09250F-6CE7-E5A4-A238-A1F387A1F8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8A44A0-785B-952D-D694-2FC9663013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KR" dirty="0"/>
              <a:t>test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6EDBF5-3735-B1C5-885A-AE3F1B692B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29967F-93BE-7C43-8F55-B18E44DEFAA0}" type="slidenum">
              <a:rPr lang="ja-JP" altLang="en-US" smtClean="0"/>
              <a:pPr/>
              <a:t>45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031628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KR" dirty="0"/>
              <a:t>test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29967F-93BE-7C43-8F55-B18E44DEFAA0}" type="slidenum">
              <a:rPr lang="ja-JP" altLang="en-US" smtClean="0"/>
              <a:pPr/>
              <a:t>46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633063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29967F-93BE-7C43-8F55-B18E44DEFAA0}" type="slidenum">
              <a:rPr lang="ja-JP" altLang="en-US" smtClean="0"/>
              <a:pPr/>
              <a:t>78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82674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E38944F-FF4D-2729-7E72-1203EDD3CA5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DBD806-6F86-F645-8042-5B9CF61E8832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46218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7039E64-32C0-7635-AAA4-A3F067266F9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3B0715-B72E-9147-AC7E-39DCCCD0D146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60548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45FA1BF-B951-67C2-1471-A37C1A8FF2D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671216-A14F-1A47-8B2E-9A4D6D855E55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73551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85800" y="1196975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196975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953460A-D293-7564-4041-16760B04AE7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ABF75A-66A7-8D4C-9732-B83FA2A5CF63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99324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FE2178-D800-F47A-8C83-8382293B0B0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9AAD11-C381-2444-BA60-0668D34C0BB5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92509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34EE60C2-C568-C2EA-4FBB-4142DEBD4F1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94AFAE-D760-1045-BB66-2073094B6999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28973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01C35E28-3E6F-A6B8-0926-7AB5AE23E3B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3C8221-2205-F94C-B97C-6EFA84598CF6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7909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B164084-D433-9D0C-4DFE-07DACEEAFCD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A61D27-D896-4442-81E2-4441DC3433D3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57905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C38CCB9-EC05-F14E-8EBF-EC20FF39863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470D9F-CC21-3044-87E1-B1E32EAFFFCA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97072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8210248-407B-0FCF-704B-58F1AD2A9FF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19B2C6-64FE-274A-900F-A5EF822037BF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33431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58000" y="219075"/>
            <a:ext cx="2286000" cy="5626100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0" y="219075"/>
            <a:ext cx="6705600" cy="562610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B6DDC8F-ECA0-D86B-25C7-D62185E43E9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A601ED-BE79-DD46-A0B7-4DD2BBA3A9F6}" type="slidenum">
              <a:rPr lang="ja-JP" altLang="en-US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03682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CC0CCB7-60C5-14C8-4939-99C1E9F5E5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0" y="219075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2961EC9-DF84-9759-58B6-21EE9AAA6F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196975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020A05B-F090-DB59-7FC8-4FA3C5793FF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4213" y="6381750"/>
            <a:ext cx="777557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800" b="0">
                <a:solidFill>
                  <a:schemeClr val="tx1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fld id="{4F7CA2E4-67D7-7342-ADB5-399E3C959A36}" type="slidenum">
              <a:rPr lang="ja-JP" altLang="en-US"/>
              <a:pPr/>
              <a:t>‹#›</a:t>
            </a:fld>
            <a:endParaRPr lang="en-US" altLang="ja-JP"/>
          </a:p>
        </p:txBody>
      </p:sp>
      <p:sp>
        <p:nvSpPr>
          <p:cNvPr id="1029" name="Rectangle 7">
            <a:extLst>
              <a:ext uri="{FF2B5EF4-FFF2-40B4-BE49-F238E27FC236}">
                <a16:creationId xmlns:a16="http://schemas.microsoft.com/office/drawing/2014/main" id="{812D2082-50EE-64BB-ECFF-D5293EB0388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963613"/>
            <a:ext cx="9144000" cy="88900"/>
          </a:xfrm>
          <a:prstGeom prst="rect">
            <a:avLst/>
          </a:prstGeom>
          <a:solidFill>
            <a:schemeClr val="folHlink"/>
          </a:solidFill>
          <a:ln>
            <a:noFill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2"/>
                </a:solidFill>
                <a:latin typeface="Arial" charset="0"/>
                <a:ea typeface="굴림" charset="-127"/>
              </a:defRPr>
            </a:lvl1pPr>
            <a:lvl2pPr marL="742950" indent="-285750" eaLnBrk="0" hangingPunct="0">
              <a:defRPr sz="2400" b="1">
                <a:solidFill>
                  <a:schemeClr val="tx2"/>
                </a:solidFill>
                <a:latin typeface="Arial" charset="0"/>
                <a:ea typeface="굴림" charset="-127"/>
              </a:defRPr>
            </a:lvl2pPr>
            <a:lvl3pPr marL="1143000" indent="-228600" eaLnBrk="0" hangingPunct="0">
              <a:defRPr sz="2400" b="1">
                <a:solidFill>
                  <a:schemeClr val="tx2"/>
                </a:solidFill>
                <a:latin typeface="Arial" charset="0"/>
                <a:ea typeface="굴림" charset="-127"/>
              </a:defRPr>
            </a:lvl3pPr>
            <a:lvl4pPr marL="1600200" indent="-228600" eaLnBrk="0" hangingPunct="0">
              <a:defRPr sz="2400" b="1">
                <a:solidFill>
                  <a:schemeClr val="tx2"/>
                </a:solidFill>
                <a:latin typeface="Arial" charset="0"/>
                <a:ea typeface="굴림" charset="-127"/>
              </a:defRPr>
            </a:lvl4pPr>
            <a:lvl5pPr marL="2057400" indent="-228600" eaLnBrk="0" hangingPunct="0">
              <a:defRPr sz="2400" b="1">
                <a:solidFill>
                  <a:schemeClr val="tx2"/>
                </a:solidFill>
                <a:latin typeface="Arial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2"/>
                </a:solidFill>
                <a:latin typeface="Arial" charset="0"/>
                <a:ea typeface="굴림" charset="-127"/>
              </a:defRPr>
            </a:lvl9pPr>
          </a:lstStyle>
          <a:p>
            <a:pPr>
              <a:defRPr/>
            </a:pPr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2" Type="http://schemas.microsoft.com/office/2007/relationships/media" Target="../media/media1.m4a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3.xml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4.xml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5.xml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4" Type="http://schemas.openxmlformats.org/officeDocument/2006/relationships/image" Target="../media/image9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4" Type="http://schemas.openxmlformats.org/officeDocument/2006/relationships/image" Target="../media/image8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4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26" Type="http://schemas.openxmlformats.org/officeDocument/2006/relationships/image" Target="../media/image39.png"/><Relationship Id="rId3" Type="http://schemas.openxmlformats.org/officeDocument/2006/relationships/notesSlide" Target="../notesSlides/notesSlide5.xml"/><Relationship Id="rId21" Type="http://schemas.openxmlformats.org/officeDocument/2006/relationships/image" Target="../media/image34.png"/><Relationship Id="rId34" Type="http://schemas.openxmlformats.org/officeDocument/2006/relationships/image" Target="../media/image47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5" Type="http://schemas.openxmlformats.org/officeDocument/2006/relationships/image" Target="../media/image38.png"/><Relationship Id="rId33" Type="http://schemas.openxmlformats.org/officeDocument/2006/relationships/image" Target="../media/image4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29" Type="http://schemas.openxmlformats.org/officeDocument/2006/relationships/image" Target="../media/image42.png"/><Relationship Id="rId1" Type="http://schemas.openxmlformats.org/officeDocument/2006/relationships/tags" Target="../tags/tag38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24" Type="http://schemas.openxmlformats.org/officeDocument/2006/relationships/image" Target="../media/image37.png"/><Relationship Id="rId32" Type="http://schemas.openxmlformats.org/officeDocument/2006/relationships/image" Target="../media/image45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23" Type="http://schemas.openxmlformats.org/officeDocument/2006/relationships/image" Target="../media/image36.png"/><Relationship Id="rId28" Type="http://schemas.openxmlformats.org/officeDocument/2006/relationships/image" Target="../media/image41.png"/><Relationship Id="rId36" Type="http://schemas.openxmlformats.org/officeDocument/2006/relationships/image" Target="../media/image49.png"/><Relationship Id="rId10" Type="http://schemas.openxmlformats.org/officeDocument/2006/relationships/image" Target="../media/image23.png"/><Relationship Id="rId19" Type="http://schemas.openxmlformats.org/officeDocument/2006/relationships/image" Target="../media/image32.png"/><Relationship Id="rId31" Type="http://schemas.openxmlformats.org/officeDocument/2006/relationships/image" Target="../media/image44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Relationship Id="rId22" Type="http://schemas.openxmlformats.org/officeDocument/2006/relationships/image" Target="../media/image35.png"/><Relationship Id="rId27" Type="http://schemas.openxmlformats.org/officeDocument/2006/relationships/image" Target="../media/image40.png"/><Relationship Id="rId30" Type="http://schemas.openxmlformats.org/officeDocument/2006/relationships/image" Target="../media/image43.png"/><Relationship Id="rId35" Type="http://schemas.openxmlformats.org/officeDocument/2006/relationships/image" Target="../media/image48.png"/><Relationship Id="rId8" Type="http://schemas.openxmlformats.org/officeDocument/2006/relationships/image" Target="../media/image21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Relationship Id="rId4" Type="http://schemas.openxmlformats.org/officeDocument/2006/relationships/image" Target="../media/image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Relationship Id="rId4" Type="http://schemas.openxmlformats.org/officeDocument/2006/relationships/image" Target="../media/image4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0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5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5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5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58.xml"/><Relationship Id="rId7" Type="http://schemas.openxmlformats.org/officeDocument/2006/relationships/tags" Target="../tags/tag62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9" Type="http://schemas.openxmlformats.org/officeDocument/2006/relationships/image" Target="../media/image56.gif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gif"/><Relationship Id="rId3" Type="http://schemas.openxmlformats.org/officeDocument/2006/relationships/tags" Target="../tags/tag65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tags" Target="../tags/tag6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tags" Target="../tags/tag71.xml"/><Relationship Id="rId7" Type="http://schemas.openxmlformats.org/officeDocument/2006/relationships/image" Target="../media/image56.gif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73.xml"/><Relationship Id="rId4" Type="http://schemas.openxmlformats.org/officeDocument/2006/relationships/tags" Target="../tags/tag72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gif"/><Relationship Id="rId3" Type="http://schemas.openxmlformats.org/officeDocument/2006/relationships/tags" Target="../tags/tag76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tags" Target="../tags/tag7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0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1.xml"/><Relationship Id="rId4" Type="http://schemas.openxmlformats.org/officeDocument/2006/relationships/image" Target="../media/image4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4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oleObject" Target="../embeddings/oleObject2.bin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5.xml"/><Relationship Id="rId4" Type="http://schemas.openxmlformats.org/officeDocument/2006/relationships/image" Target="../media/image72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6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88.xml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>
            <a:extLst>
              <a:ext uri="{FF2B5EF4-FFF2-40B4-BE49-F238E27FC236}">
                <a16:creationId xmlns:a16="http://schemas.microsoft.com/office/drawing/2014/main" id="{23876016-D505-B202-DCC0-76020B3DD7C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50838" y="3122613"/>
            <a:ext cx="8397875" cy="2119312"/>
          </a:xfrm>
        </p:spPr>
        <p:txBody>
          <a:bodyPr lIns="93600" rIns="93600"/>
          <a:lstStyle/>
          <a:p>
            <a:pPr>
              <a:lnSpc>
                <a:spcPct val="89000"/>
              </a:lnSpc>
            </a:pPr>
            <a:r>
              <a:rPr lang="en-US" altLang="ja-JP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Kha Dinh Duy</a:t>
            </a:r>
          </a:p>
          <a:p>
            <a:pPr>
              <a:lnSpc>
                <a:spcPct val="89000"/>
              </a:lnSpc>
            </a:pPr>
            <a:endParaRPr lang="en-US" altLang="ja-JP" baseline="30000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89000"/>
              </a:lnSpc>
            </a:pPr>
            <a:endParaRPr lang="en-US" altLang="ja-JP" b="0" baseline="30000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89000"/>
              </a:lnSpc>
            </a:pPr>
            <a:r>
              <a:rPr lang="en-US" altLang="ja-JP" sz="2400" i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Sungkyunkwan University</a:t>
            </a:r>
          </a:p>
          <a:p>
            <a:pPr>
              <a:lnSpc>
                <a:spcPct val="89000"/>
              </a:lnSpc>
            </a:pPr>
            <a:r>
              <a:rPr lang="en-US" altLang="ja-JP" sz="2400" i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Department of Computer Science and Engineering</a:t>
            </a:r>
          </a:p>
          <a:p>
            <a:pPr>
              <a:lnSpc>
                <a:spcPct val="89000"/>
              </a:lnSpc>
            </a:pPr>
            <a:endParaRPr lang="en-US" altLang="ja-JP" sz="2400" i="1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lnSpc>
                <a:spcPct val="89000"/>
              </a:lnSpc>
            </a:pPr>
            <a:r>
              <a:rPr lang="en-US" altLang="ja-JP" sz="2400" i="1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System Security Lab</a:t>
            </a:r>
          </a:p>
          <a:p>
            <a:pPr>
              <a:lnSpc>
                <a:spcPct val="89000"/>
              </a:lnSpc>
            </a:pPr>
            <a:endParaRPr lang="en-US" altLang="ja-JP" i="1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100" name="Rectangle 6">
            <a:extLst>
              <a:ext uri="{FF2B5EF4-FFF2-40B4-BE49-F238E27FC236}">
                <a16:creationId xmlns:a16="http://schemas.microsoft.com/office/drawing/2014/main" id="{E16FAD98-DFD3-6DC3-946B-2880309A48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20713"/>
            <a:ext cx="9144000" cy="3603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ko-KR" altLang="en-US" sz="2400" dirty="0">
              <a:solidFill>
                <a:schemeClr val="tx2"/>
              </a:solidFill>
            </a:endParaRPr>
          </a:p>
        </p:txBody>
      </p:sp>
      <p:sp>
        <p:nvSpPr>
          <p:cNvPr id="4101" name="Rectangle 7">
            <a:extLst>
              <a:ext uri="{FF2B5EF4-FFF2-40B4-BE49-F238E27FC236}">
                <a16:creationId xmlns:a16="http://schemas.microsoft.com/office/drawing/2014/main" id="{1D6EB5F8-BD65-AC4F-8323-19C2892103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65175"/>
            <a:ext cx="9144000" cy="5032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ko-KR" altLang="en-US" sz="2400" dirty="0">
              <a:solidFill>
                <a:schemeClr val="tx2"/>
              </a:solidFill>
            </a:endParaRPr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BDC4C8DB-8E17-B220-78F6-9B8DB1E6FEA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11560" y="1413686"/>
            <a:ext cx="7939284" cy="1295234"/>
          </a:xfrm>
        </p:spPr>
        <p:txBody>
          <a:bodyPr lIns="93600" rIns="93600" anchor="b"/>
          <a:lstStyle/>
          <a:p>
            <a:pPr>
              <a:lnSpc>
                <a:spcPct val="90000"/>
              </a:lnSpc>
            </a:pPr>
            <a:r>
              <a:rPr lang="en-US" altLang="ja-JP" sz="36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Retrofitting Operating System Security for Modern Hardware Protections</a:t>
            </a:r>
            <a:endParaRPr lang="ja-JP" altLang="en-US" sz="36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4104" name="Picture 8" descr="성균관대학교 | 대학정보 | 성대역사 / 상징 | 성대 UI | 엠블렘">
            <a:extLst>
              <a:ext uri="{FF2B5EF4-FFF2-40B4-BE49-F238E27FC236}">
                <a16:creationId xmlns:a16="http://schemas.microsoft.com/office/drawing/2014/main" id="{885B016D-78EC-FF2E-6799-3CD8B25934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9" t="8809" r="6469" b="9024"/>
          <a:stretch>
            <a:fillRect/>
          </a:stretch>
        </p:blipFill>
        <p:spPr bwMode="auto">
          <a:xfrm>
            <a:off x="618991" y="5495111"/>
            <a:ext cx="1259632" cy="119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SSLab Logo">
            <a:extLst>
              <a:ext uri="{FF2B5EF4-FFF2-40B4-BE49-F238E27FC236}">
                <a16:creationId xmlns:a16="http://schemas.microsoft.com/office/drawing/2014/main" id="{636CADF0-1A26-6FE2-B077-EDC11E67D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077" y="5906471"/>
            <a:ext cx="2106636" cy="661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 advTm="17379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슬라이드 번호 개체 틀 3">
            <a:extLst>
              <a:ext uri="{FF2B5EF4-FFF2-40B4-BE49-F238E27FC236}">
                <a16:creationId xmlns:a16="http://schemas.microsoft.com/office/drawing/2014/main" id="{BDC1BDFE-67A8-58EA-8E0B-8EDA18DA0E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A3A091D-B5B0-0B42-BB7D-DC8006DFC260}" type="slidenum">
              <a:rPr lang="ja-JP" altLang="en-US" sz="1800" b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ja-JP" sz="1800" b="0" dirty="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CB49BF94-DE19-E5CD-D197-68471CA1F1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Outline</a:t>
            </a:r>
          </a:p>
        </p:txBody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E0E84BD4-D480-56C2-53C7-6F018EBE94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7388" y="1485900"/>
            <a:ext cx="7772400" cy="4103688"/>
          </a:xfrm>
        </p:spPr>
        <p:txBody>
          <a:bodyPr/>
          <a:lstStyle/>
          <a:p>
            <a:r>
              <a:rPr lang="en-US" altLang="ja-JP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Introduction</a:t>
            </a:r>
          </a:p>
          <a:p>
            <a:r>
              <a:rPr lang="en-US" altLang="ja-JP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Background</a:t>
            </a:r>
          </a:p>
          <a:p>
            <a:r>
              <a:rPr lang="en-US" altLang="ja-JP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Thesis work: Capacity</a:t>
            </a:r>
          </a:p>
          <a:p>
            <a:r>
              <a:rPr lang="en-US" altLang="ja-JP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Thesis work: </a:t>
            </a:r>
            <a:r>
              <a:rPr lang="en-US" altLang="ja-JP" dirty="0" err="1">
                <a:ea typeface="Arial Unicode MS" panose="020B0604020202020204" pitchFamily="34" charset="-128"/>
                <a:cs typeface="Arial Unicode MS" panose="020B0604020202020204" pitchFamily="34" charset="-128"/>
              </a:rPr>
              <a:t>IncognitOS</a:t>
            </a:r>
            <a:endParaRPr lang="en-US" altLang="ja-JP" dirty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US" altLang="ja-JP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Conclusion</a:t>
            </a:r>
          </a:p>
        </p:txBody>
      </p:sp>
      <p:pic>
        <p:nvPicPr>
          <p:cNvPr id="4" name="Audio 3">
            <a:extLst>
              <a:ext uri="{FF2B5EF4-FFF2-40B4-BE49-F238E27FC236}">
                <a16:creationId xmlns:a16="http://schemas.microsoft.com/office/drawing/2014/main" id="{D34819D4-46DB-C77A-E188-8D0E103D241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217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6B920C-6C79-8E46-F469-A7B9C999E7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3</a:t>
            </a:fld>
            <a:endParaRPr lang="en-US" altLang="ja-JP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89E0776D-A438-141A-5FC5-B5BF60F29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65175"/>
            <a:ext cx="9144000" cy="5032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ko-KR" altLang="en-US" sz="2400" dirty="0">
              <a:solidFill>
                <a:schemeClr val="tx2"/>
              </a:solidFill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2FEF2D49-C404-3B04-1BEE-7A996B1E14D0}"/>
              </a:ext>
            </a:extLst>
          </p:cNvPr>
          <p:cNvSpPr txBox="1">
            <a:spLocks noChangeArrowheads="1"/>
          </p:cNvSpPr>
          <p:nvPr/>
        </p:nvSpPr>
        <p:spPr>
          <a:xfrm>
            <a:off x="602358" y="2060848"/>
            <a:ext cx="7939284" cy="1295234"/>
          </a:xfrm>
          <a:prstGeom prst="rect">
            <a:avLst/>
          </a:prstGeom>
        </p:spPr>
        <p:txBody>
          <a:bodyPr lIns="93600" rIns="93600"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ja-JP" sz="4400" kern="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Introduction</a:t>
            </a:r>
            <a:endParaRPr lang="ja-JP" altLang="en-US" sz="3600" kern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5" name="Audio 4">
            <a:extLst>
              <a:ext uri="{FF2B5EF4-FFF2-40B4-BE49-F238E27FC236}">
                <a16:creationId xmlns:a16="http://schemas.microsoft.com/office/drawing/2014/main" id="{03153CBC-8F95-FF4C-C02F-FABA100F044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65008478"/>
      </p:ext>
    </p:extLst>
  </p:cSld>
  <p:clrMapOvr>
    <a:masterClrMapping/>
  </p:clrMapOvr>
  <p:transition spd="slow" advTm="65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935DC-C39B-ED12-D6F7-B7F1CC93B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OS Protection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70343D-A294-4C04-6657-7A9A38028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196975"/>
            <a:ext cx="7772400" cy="2808089"/>
          </a:xfrm>
        </p:spPr>
        <p:txBody>
          <a:bodyPr/>
          <a:lstStyle/>
          <a:p>
            <a:r>
              <a:rPr lang="en-KR" b="0" dirty="0"/>
              <a:t>Operating Systems (O</a:t>
            </a:r>
            <a:r>
              <a:rPr lang="en-US" b="0" dirty="0"/>
              <a:t>S</a:t>
            </a:r>
            <a:r>
              <a:rPr lang="en-KR" b="0" dirty="0"/>
              <a:t>es) underpin modern system security</a:t>
            </a:r>
          </a:p>
          <a:p>
            <a:r>
              <a:rPr lang="en-KR" b="0" dirty="0"/>
              <a:t>O</a:t>
            </a:r>
            <a:r>
              <a:rPr lang="en-US" b="0" dirty="0"/>
              <a:t>S</a:t>
            </a:r>
            <a:r>
              <a:rPr lang="en-KR" b="0" dirty="0"/>
              <a:t>es enforce a </a:t>
            </a:r>
            <a:r>
              <a:rPr lang="en-KR" dirty="0"/>
              <a:t>protection* </a:t>
            </a:r>
            <a:r>
              <a:rPr lang="en-KR" b="0" dirty="0"/>
              <a:t>system to control access between subjects and objects</a:t>
            </a:r>
            <a:endParaRPr lang="en-KR" dirty="0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CEDC84-EAD0-0C0B-3313-7FC69073A4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4</a:t>
            </a:fld>
            <a:endParaRPr lang="en-US" altLang="ja-JP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A52A7D-1A5D-C819-67F7-732DAF3AEF10}"/>
              </a:ext>
            </a:extLst>
          </p:cNvPr>
          <p:cNvSpPr txBox="1"/>
          <p:nvPr/>
        </p:nvSpPr>
        <p:spPr>
          <a:xfrm>
            <a:off x="467544" y="5881832"/>
            <a:ext cx="8496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KR" sz="1800" b="0" dirty="0"/>
              <a:t>*</a:t>
            </a:r>
            <a:r>
              <a:rPr lang="en-US" sz="1800" b="0" dirty="0"/>
              <a:t>Butler W. Lampson. 1974. Protection. SIGOPS Oper. Syst. Rev. 8, 1 (January 1974)</a:t>
            </a:r>
            <a:endParaRPr lang="en-KR" sz="1800" b="0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178EE17-FEA7-166D-E0E5-89C4A998A8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9414276"/>
              </p:ext>
            </p:extLst>
          </p:nvPr>
        </p:nvGraphicFramePr>
        <p:xfrm>
          <a:off x="2627784" y="4005064"/>
          <a:ext cx="6120680" cy="179022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30170">
                  <a:extLst>
                    <a:ext uri="{9D8B030D-6E8A-4147-A177-3AD203B41FA5}">
                      <a16:colId xmlns:a16="http://schemas.microsoft.com/office/drawing/2014/main" val="741540229"/>
                    </a:ext>
                  </a:extLst>
                </a:gridCol>
                <a:gridCol w="1530170">
                  <a:extLst>
                    <a:ext uri="{9D8B030D-6E8A-4147-A177-3AD203B41FA5}">
                      <a16:colId xmlns:a16="http://schemas.microsoft.com/office/drawing/2014/main" val="1196309449"/>
                    </a:ext>
                  </a:extLst>
                </a:gridCol>
                <a:gridCol w="1530170">
                  <a:extLst>
                    <a:ext uri="{9D8B030D-6E8A-4147-A177-3AD203B41FA5}">
                      <a16:colId xmlns:a16="http://schemas.microsoft.com/office/drawing/2014/main" val="289749163"/>
                    </a:ext>
                  </a:extLst>
                </a:gridCol>
                <a:gridCol w="1530170">
                  <a:extLst>
                    <a:ext uri="{9D8B030D-6E8A-4147-A177-3AD203B41FA5}">
                      <a16:colId xmlns:a16="http://schemas.microsoft.com/office/drawing/2014/main" val="4003047597"/>
                    </a:ext>
                  </a:extLst>
                </a:gridCol>
              </a:tblGrid>
              <a:tr h="646930">
                <a:tc>
                  <a:txBody>
                    <a:bodyPr/>
                    <a:lstStyle/>
                    <a:p>
                      <a:endParaRPr lang="en-K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KR" dirty="0">
                          <a:solidFill>
                            <a:schemeClr val="tx1"/>
                          </a:solidFill>
                        </a:rPr>
                        <a:t>Log files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KR" dirty="0">
                          <a:solidFill>
                            <a:schemeClr val="tx1"/>
                          </a:solidFill>
                        </a:rPr>
                        <a:t>Accounting files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KR" dirty="0">
                          <a:solidFill>
                            <a:schemeClr val="tx1"/>
                          </a:solidFill>
                        </a:rPr>
                        <a:t>Public files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15930031"/>
                  </a:ext>
                </a:extLst>
              </a:tr>
              <a:tr h="571649">
                <a:tc>
                  <a:txBody>
                    <a:bodyPr/>
                    <a:lstStyle/>
                    <a:p>
                      <a:r>
                        <a:rPr lang="en-KR" dirty="0">
                          <a:solidFill>
                            <a:schemeClr val="tx1"/>
                          </a:solidFill>
                        </a:rPr>
                        <a:t>Alice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KR" dirty="0">
                          <a:solidFill>
                            <a:schemeClr val="tx1"/>
                          </a:solidFill>
                        </a:rPr>
                        <a:t>read,write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K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read</a:t>
                      </a:r>
                      <a:r>
                        <a:rPr lang="en-KR" dirty="0">
                          <a:solidFill>
                            <a:schemeClr val="tx1"/>
                          </a:solidFill>
                        </a:rPr>
                        <a:t>, write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03639038"/>
                  </a:ext>
                </a:extLst>
              </a:tr>
              <a:tr h="571649">
                <a:tc>
                  <a:txBody>
                    <a:bodyPr/>
                    <a:lstStyle/>
                    <a:p>
                      <a:r>
                        <a:rPr lang="en-KR" dirty="0">
                          <a:solidFill>
                            <a:schemeClr val="tx1"/>
                          </a:solidFill>
                        </a:rPr>
                        <a:t>Bob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KR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KR" dirty="0">
                          <a:solidFill>
                            <a:schemeClr val="tx1"/>
                          </a:solidFill>
                        </a:rPr>
                        <a:t>write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KR" dirty="0">
                          <a:solidFill>
                            <a:schemeClr val="tx1"/>
                          </a:solidFill>
                        </a:rPr>
                        <a:t>read,write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0401942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9253EE1-AB79-4548-A0BA-505B3EF27B9C}"/>
              </a:ext>
            </a:extLst>
          </p:cNvPr>
          <p:cNvSpPr txBox="1"/>
          <p:nvPr/>
        </p:nvSpPr>
        <p:spPr>
          <a:xfrm>
            <a:off x="4211960" y="3543399"/>
            <a:ext cx="34018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dirty="0"/>
              <a:t>Access control matrix</a:t>
            </a:r>
          </a:p>
        </p:txBody>
      </p:sp>
      <p:pic>
        <p:nvPicPr>
          <p:cNvPr id="35" name="Audio 34">
            <a:extLst>
              <a:ext uri="{FF2B5EF4-FFF2-40B4-BE49-F238E27FC236}">
                <a16:creationId xmlns:a16="http://schemas.microsoft.com/office/drawing/2014/main" id="{975E47BB-D631-8C81-1C28-274773AF3AE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14111961"/>
      </p:ext>
    </p:extLst>
  </p:cSld>
  <p:clrMapOvr>
    <a:masterClrMapping/>
  </p:clrMapOvr>
  <p:transition spd="slow" advTm="321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  <p:bldLst>
      <p:bldP spid="3" grpId="0" uiExpand="1" build="p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6B70D-DF3C-61C3-81CB-D6EA12880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Modern H</a:t>
            </a:r>
            <a:r>
              <a:rPr lang="en-KR"/>
              <a:t>ardware Protection</a:t>
            </a:r>
            <a:endParaRPr lang="en-K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F44094-2167-C04B-4E19-AD9A72B5DD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KR" b="0" dirty="0"/>
              <a:t>Modern hardware introduces features addressing limitations of OS protection, often </a:t>
            </a:r>
            <a:r>
              <a:rPr lang="en-KR" b="0" i="1" dirty="0"/>
              <a:t>outside</a:t>
            </a:r>
            <a:r>
              <a:rPr lang="en-KR" b="0" dirty="0"/>
              <a:t> of OS responsibilities</a:t>
            </a:r>
          </a:p>
          <a:p>
            <a:r>
              <a:rPr lang="en-KR" b="0" dirty="0">
                <a:solidFill>
                  <a:schemeClr val="accent6"/>
                </a:solidFill>
              </a:rPr>
              <a:t>Need for finer-grained Isolation </a:t>
            </a:r>
            <a:r>
              <a:rPr lang="en-KR" dirty="0"/>
              <a:t>→</a:t>
            </a:r>
            <a:r>
              <a:rPr lang="en-KR" b="0" dirty="0">
                <a:solidFill>
                  <a:schemeClr val="accent6"/>
                </a:solidFill>
              </a:rPr>
              <a:t> </a:t>
            </a:r>
            <a:r>
              <a:rPr lang="en-KR" dirty="0"/>
              <a:t>In-process memory isolation primitives (e.g., Intel PKU, ARM MTE)</a:t>
            </a:r>
          </a:p>
          <a:p>
            <a:r>
              <a:rPr lang="en-KR" b="0" dirty="0">
                <a:solidFill>
                  <a:schemeClr val="accent6"/>
                </a:solidFill>
              </a:rPr>
              <a:t>Trusted execution </a:t>
            </a:r>
            <a:r>
              <a:rPr lang="en-KR" dirty="0"/>
              <a:t>→ Hardware Trusted Execution Environ</a:t>
            </a:r>
            <a:r>
              <a:rPr lang="en-US" dirty="0"/>
              <a:t>m</a:t>
            </a:r>
            <a:r>
              <a:rPr lang="en-KR" dirty="0"/>
              <a:t>ents (e.g., Intel SGX, AMD SEV)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3C0EF3-0E2B-6703-A67B-6A5FE7B0C5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5</a:t>
            </a:fld>
            <a:endParaRPr lang="en-US" altLang="ja-JP"/>
          </a:p>
        </p:txBody>
      </p:sp>
      <p:pic>
        <p:nvPicPr>
          <p:cNvPr id="29" name="Audio 28">
            <a:extLst>
              <a:ext uri="{FF2B5EF4-FFF2-40B4-BE49-F238E27FC236}">
                <a16:creationId xmlns:a16="http://schemas.microsoft.com/office/drawing/2014/main" id="{2F97D489-DB30-8ADD-C8B9-BFB0C9E842D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88394699"/>
      </p:ext>
    </p:extLst>
  </p:cSld>
  <p:clrMapOvr>
    <a:masterClrMapping/>
  </p:clrMapOvr>
  <p:transition spd="slow" advTm="5584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E85EA-9D8B-AD47-389E-1901492B3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759EE9-BF3E-12A8-D23A-98B580BA26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6</a:t>
            </a:fld>
            <a:endParaRPr lang="en-US" altLang="ja-JP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E82D7C7-F821-522C-4A4A-225F47A84F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65175"/>
            <a:ext cx="9144000" cy="5032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ko-KR" altLang="en-US" sz="2400" dirty="0">
              <a:solidFill>
                <a:schemeClr val="tx2"/>
              </a:solidFill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9C3720F1-B243-643F-FCDD-EE2C90972668}"/>
              </a:ext>
            </a:extLst>
          </p:cNvPr>
          <p:cNvSpPr txBox="1">
            <a:spLocks noChangeArrowheads="1"/>
          </p:cNvSpPr>
          <p:nvPr/>
        </p:nvSpPr>
        <p:spPr>
          <a:xfrm>
            <a:off x="491015" y="2781383"/>
            <a:ext cx="7939284" cy="1295234"/>
          </a:xfrm>
          <a:prstGeom prst="rect">
            <a:avLst/>
          </a:prstGeom>
          <a:solidFill>
            <a:schemeClr val="bg1"/>
          </a:solidFill>
        </p:spPr>
        <p:txBody>
          <a:bodyPr lIns="93600" rIns="93600"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ja-JP" sz="3600" b="0" kern="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How do we retrofit modern hardware for security </a:t>
            </a:r>
            <a:r>
              <a:rPr lang="en-US" altLang="ja-JP" sz="3600" kern="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safely</a:t>
            </a:r>
            <a:r>
              <a:rPr lang="en-US" altLang="ja-JP" sz="3600" b="0" kern="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 and </a:t>
            </a:r>
            <a:r>
              <a:rPr lang="en-US" altLang="ja-JP" sz="3600" kern="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efficiently</a:t>
            </a:r>
            <a:r>
              <a:rPr lang="en-US" altLang="ja-JP" sz="3600" b="0" kern="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  <a:endParaRPr lang="ja-JP" altLang="en-US" sz="3600" b="0" kern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7707405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7B781-45A2-40B5-4F09-453F6C68E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7544E-B692-E5E2-DAFF-8DF809B8D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What can go wrong?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5A7FDD-0569-0BD5-29E9-1C865E7BF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KR" b="0" dirty="0"/>
              <a:t>Ad hoc security retrofitting can offset security &amp; performance benefits provided by hardware.</a:t>
            </a:r>
          </a:p>
          <a:p>
            <a:pPr marL="0" indent="0">
              <a:buNone/>
            </a:pPr>
            <a:r>
              <a:rPr lang="en-KR" b="0" dirty="0"/>
              <a:t>Examples:</a:t>
            </a:r>
            <a:endParaRPr lang="en-KR" b="0" dirty="0">
              <a:cs typeface="Arial"/>
            </a:endParaRPr>
          </a:p>
          <a:p>
            <a:r>
              <a:rPr lang="en-KR" b="0" dirty="0">
                <a:solidFill>
                  <a:srgbClr val="FF0000"/>
                </a:solidFill>
              </a:rPr>
              <a:t>Kernel confused deputy attacks</a:t>
            </a:r>
            <a:r>
              <a:rPr lang="en-KR" b="0" dirty="0"/>
              <a:t> on in-process isolation systems</a:t>
            </a:r>
            <a:endParaRPr lang="en-KR" b="0" baseline="30000" dirty="0">
              <a:cs typeface="Arial"/>
            </a:endParaRPr>
          </a:p>
          <a:p>
            <a:r>
              <a:rPr lang="en-KR" b="0" dirty="0">
                <a:solidFill>
                  <a:srgbClr val="FF0000"/>
                </a:solidFill>
              </a:rPr>
              <a:t>Interface and side-channel attacks</a:t>
            </a:r>
            <a:r>
              <a:rPr lang="en-KR" b="0" dirty="0"/>
              <a:t> on trusted execution environments</a:t>
            </a:r>
            <a:endParaRPr lang="en-KR" b="0" dirty="0">
              <a:cs typeface="Arial"/>
            </a:endParaRPr>
          </a:p>
          <a:p>
            <a:pPr marL="0" indent="0">
              <a:buNone/>
            </a:pPr>
            <a:r>
              <a:rPr lang="en-KR" b="0" dirty="0">
                <a:cs typeface="Arial"/>
              </a:rPr>
              <a:t>We will revisit them later</a:t>
            </a:r>
          </a:p>
          <a:p>
            <a:endParaRPr lang="en-KR" b="0" baseline="30000" dirty="0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997E2F-F9D9-CA63-2265-22B62A7417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7</a:t>
            </a:fld>
            <a:endParaRPr lang="en-US" altLang="ja-JP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318763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BD08-5022-EC65-9AE2-4868FFA6C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Problem: Protection Inconherencies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44443-9652-981E-5EF2-9B91C57293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196975"/>
            <a:ext cx="7772400" cy="1191617"/>
          </a:xfrm>
        </p:spPr>
        <p:txBody>
          <a:bodyPr/>
          <a:lstStyle/>
          <a:p>
            <a:r>
              <a:rPr lang="en-US" sz="2800" b="0" i="1" dirty="0"/>
              <a:t>“A chain is only as strong as its weakest link”</a:t>
            </a:r>
          </a:p>
          <a:p>
            <a:r>
              <a:rPr lang="en-KR" sz="2800" dirty="0"/>
              <a:t>Gaps</a:t>
            </a:r>
            <a:r>
              <a:rPr lang="en-KR" sz="2800" b="0" dirty="0"/>
              <a:t> in hardware-defined and OS protections reveal attack vectors.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1435A9-938D-ECCD-B998-9F659BDAAF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8</a:t>
            </a:fld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899D6C-C57D-C0BF-8AA5-8CAFC4E7379C}"/>
              </a:ext>
            </a:extLst>
          </p:cNvPr>
          <p:cNvSpPr/>
          <p:nvPr/>
        </p:nvSpPr>
        <p:spPr bwMode="auto">
          <a:xfrm>
            <a:off x="2298476" y="3526728"/>
            <a:ext cx="4793803" cy="1450467"/>
          </a:xfrm>
          <a:prstGeom prst="rect">
            <a:avLst/>
          </a:prstGeom>
          <a:noFill/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2CF105-C0D2-F673-027C-D40C544130DA}"/>
              </a:ext>
            </a:extLst>
          </p:cNvPr>
          <p:cNvSpPr/>
          <p:nvPr/>
        </p:nvSpPr>
        <p:spPr bwMode="auto">
          <a:xfrm>
            <a:off x="2442493" y="3685110"/>
            <a:ext cx="1234855" cy="1203293"/>
          </a:xfrm>
          <a:prstGeom prst="rect">
            <a:avLst/>
          </a:prstGeom>
          <a:noFill/>
          <a:ln w="508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88E5C29E-7646-9C7B-9C77-FAD17168C257}"/>
              </a:ext>
            </a:extLst>
          </p:cNvPr>
          <p:cNvCxnSpPr>
            <a:cxnSpLocks/>
          </p:cNvCxnSpPr>
          <p:nvPr/>
        </p:nvCxnSpPr>
        <p:spPr bwMode="auto">
          <a:xfrm flipH="1">
            <a:off x="3852096" y="4313592"/>
            <a:ext cx="2988786" cy="0"/>
          </a:xfrm>
          <a:prstGeom prst="straightConnector1">
            <a:avLst/>
          </a:prstGeom>
          <a:ln w="44450">
            <a:solidFill>
              <a:srgbClr val="FF0000"/>
            </a:solidFill>
            <a:headEnd type="triangl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88AED25C-4377-EF48-C33B-826EF3050934}"/>
              </a:ext>
            </a:extLst>
          </p:cNvPr>
          <p:cNvSpPr txBox="1"/>
          <p:nvPr/>
        </p:nvSpPr>
        <p:spPr>
          <a:xfrm>
            <a:off x="4265757" y="3798017"/>
            <a:ext cx="22381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b="0" dirty="0">
                <a:solidFill>
                  <a:srgbClr val="FF0000"/>
                </a:solidFill>
              </a:rPr>
              <a:t>Protection Gap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1F35BF1B-BE14-C34A-A4C0-3AA7D72E69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9012" y="4633078"/>
            <a:ext cx="518859" cy="518859"/>
          </a:xfrm>
          <a:prstGeom prst="rect">
            <a:avLst/>
          </a:prstGeom>
        </p:spPr>
      </p:pic>
      <p:sp>
        <p:nvSpPr>
          <p:cNvPr id="13" name="Right Arrow 18">
            <a:extLst>
              <a:ext uri="{FF2B5EF4-FFF2-40B4-BE49-F238E27FC236}">
                <a16:creationId xmlns:a16="http://schemas.microsoft.com/office/drawing/2014/main" id="{B5FF1C38-E496-F302-DA94-0879D79D703C}"/>
              </a:ext>
            </a:extLst>
          </p:cNvPr>
          <p:cNvSpPr>
            <a:spLocks/>
          </p:cNvSpPr>
          <p:nvPr/>
        </p:nvSpPr>
        <p:spPr bwMode="auto">
          <a:xfrm rot="16200000">
            <a:off x="4677112" y="4389043"/>
            <a:ext cx="521002" cy="481757"/>
          </a:xfrm>
          <a:prstGeom prst="rightArrow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sp>
        <p:nvSpPr>
          <p:cNvPr id="15" name="Right Arrow 18">
            <a:extLst>
              <a:ext uri="{FF2B5EF4-FFF2-40B4-BE49-F238E27FC236}">
                <a16:creationId xmlns:a16="http://schemas.microsoft.com/office/drawing/2014/main" id="{7A70FD37-C47D-7602-DD69-42053FDE25CA}"/>
              </a:ext>
            </a:extLst>
          </p:cNvPr>
          <p:cNvSpPr>
            <a:spLocks/>
          </p:cNvSpPr>
          <p:nvPr/>
        </p:nvSpPr>
        <p:spPr bwMode="auto">
          <a:xfrm rot="16200000">
            <a:off x="5587604" y="4389043"/>
            <a:ext cx="521002" cy="481757"/>
          </a:xfrm>
          <a:prstGeom prst="rightArrow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8694713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DF4EF-B225-AB65-19D8-38A5FE755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BFAFE0-9A56-840F-0049-F9208809BB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9</a:t>
            </a:fld>
            <a:endParaRPr lang="en-US" altLang="ja-JP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F69BABCA-B344-1A9E-BF5D-289B9987D3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65175"/>
            <a:ext cx="9144000" cy="5032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ko-KR" altLang="en-US" sz="2400" dirty="0">
              <a:solidFill>
                <a:schemeClr val="tx2"/>
              </a:solidFill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6D46DFC-CB56-0DC4-DFBC-C8A986432085}"/>
              </a:ext>
            </a:extLst>
          </p:cNvPr>
          <p:cNvSpPr txBox="1">
            <a:spLocks noChangeArrowheads="1"/>
          </p:cNvSpPr>
          <p:nvPr/>
        </p:nvSpPr>
        <p:spPr>
          <a:xfrm>
            <a:off x="491015" y="2781383"/>
            <a:ext cx="7939284" cy="1295234"/>
          </a:xfrm>
          <a:prstGeom prst="rect">
            <a:avLst/>
          </a:prstGeom>
          <a:solidFill>
            <a:schemeClr val="bg1"/>
          </a:solidFill>
        </p:spPr>
        <p:txBody>
          <a:bodyPr lIns="93600" rIns="93600"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ja-JP" sz="3600" b="0" kern="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How do we achieve coherence in security retrofits?</a:t>
            </a:r>
            <a:endParaRPr lang="ja-JP" altLang="en-US" sz="3600" b="0" kern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9159974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6D9B6-7A3B-E0E9-AE39-1569BAA39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28A2D-1167-98DB-8020-4111D93CD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/>
              <a:t>This Thesis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2D6996-1F2F-9CBF-7747-368D704155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10</a:t>
            </a:fld>
            <a:endParaRPr lang="en-US" altLang="ja-JP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CCA70BA-D505-FB0A-337B-964228DCC648}"/>
              </a:ext>
            </a:extLst>
          </p:cNvPr>
          <p:cNvSpPr/>
          <p:nvPr/>
        </p:nvSpPr>
        <p:spPr bwMode="auto">
          <a:xfrm>
            <a:off x="818888" y="1618008"/>
            <a:ext cx="3600400" cy="1764196"/>
          </a:xfrm>
          <a:prstGeom prst="roundRect">
            <a:avLst/>
          </a:prstGeom>
          <a:ln w="63500"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Retrofiting </a:t>
            </a:r>
            <a:r>
              <a:rPr lang="en-US">
                <a:solidFill>
                  <a:schemeClr val="tx2"/>
                </a:solidFill>
                <a:latin typeface="Arial" pitchFamily="34" charset="0"/>
              </a:rPr>
              <a:t>h</a:t>
            </a:r>
            <a:r>
              <a:rPr kumimoji="0" lang="en-KR" sz="240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ardware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isolation into OS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protection [CCS ‘23]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F61B0884-EA39-25FF-3C68-3F220C81B908}"/>
              </a:ext>
            </a:extLst>
          </p:cNvPr>
          <p:cNvSpPr/>
          <p:nvPr/>
        </p:nvSpPr>
        <p:spPr bwMode="auto">
          <a:xfrm>
            <a:off x="4860032" y="1606513"/>
            <a:ext cx="3735720" cy="1764196"/>
          </a:xfrm>
          <a:prstGeom prst="roundRect">
            <a:avLst/>
          </a:prstGeom>
          <a:ln w="63500"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Retrofiting </a:t>
            </a:r>
            <a:r>
              <a:rPr kumimoji="0" lang="en-US" sz="240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OS</a:t>
            </a:r>
            <a:endParaRPr kumimoji="0" lang="en-KR" sz="240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for hardware protection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[Oakland ‘25]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6FAC2C-F7E5-72B5-6063-9A8CDF815591}"/>
              </a:ext>
            </a:extLst>
          </p:cNvPr>
          <p:cNvSpPr/>
          <p:nvPr/>
        </p:nvSpPr>
        <p:spPr bwMode="auto">
          <a:xfrm>
            <a:off x="1255928" y="3810285"/>
            <a:ext cx="2610113" cy="1054201"/>
          </a:xfrm>
          <a:prstGeom prst="rect">
            <a:avLst/>
          </a:prstGeom>
          <a:noFill/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ED88D42-6DED-53CB-80CC-A46213342F8F}"/>
              </a:ext>
            </a:extLst>
          </p:cNvPr>
          <p:cNvSpPr/>
          <p:nvPr/>
        </p:nvSpPr>
        <p:spPr bwMode="auto">
          <a:xfrm>
            <a:off x="1399946" y="3968667"/>
            <a:ext cx="579766" cy="75796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508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CC63257-04F3-0B48-7FDE-CDB6FDF857A5}"/>
              </a:ext>
            </a:extLst>
          </p:cNvPr>
          <p:cNvSpPr/>
          <p:nvPr/>
        </p:nvSpPr>
        <p:spPr bwMode="auto">
          <a:xfrm>
            <a:off x="5444943" y="3787296"/>
            <a:ext cx="2617877" cy="1087452"/>
          </a:xfrm>
          <a:prstGeom prst="rect">
            <a:avLst/>
          </a:prstGeom>
          <a:noFill/>
          <a:ln w="508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EF00F87-F386-1ED4-D73F-5C3FDD373291}"/>
              </a:ext>
            </a:extLst>
          </p:cNvPr>
          <p:cNvSpPr/>
          <p:nvPr/>
        </p:nvSpPr>
        <p:spPr bwMode="auto">
          <a:xfrm>
            <a:off x="5580112" y="3968667"/>
            <a:ext cx="576064" cy="75796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C59B098-64E0-1C5F-6857-284CBCC0F06F}"/>
              </a:ext>
            </a:extLst>
          </p:cNvPr>
          <p:cNvSpPr/>
          <p:nvPr/>
        </p:nvSpPr>
        <p:spPr bwMode="auto">
          <a:xfrm>
            <a:off x="2700086" y="5322110"/>
            <a:ext cx="144018" cy="173901"/>
          </a:xfrm>
          <a:prstGeom prst="rect">
            <a:avLst/>
          </a:prstGeom>
          <a:noFill/>
          <a:ln w="508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6B6D5E3-9EE9-3540-58E5-D51E574D2FD5}"/>
              </a:ext>
            </a:extLst>
          </p:cNvPr>
          <p:cNvSpPr/>
          <p:nvPr/>
        </p:nvSpPr>
        <p:spPr bwMode="auto">
          <a:xfrm>
            <a:off x="2700086" y="5704684"/>
            <a:ext cx="144018" cy="173901"/>
          </a:xfrm>
          <a:prstGeom prst="rect">
            <a:avLst/>
          </a:prstGeom>
          <a:noFill/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7EDF152-3BFE-C145-E850-80CBC85F8420}"/>
              </a:ext>
            </a:extLst>
          </p:cNvPr>
          <p:cNvSpPr txBox="1"/>
          <p:nvPr/>
        </p:nvSpPr>
        <p:spPr>
          <a:xfrm>
            <a:off x="2997808" y="5592603"/>
            <a:ext cx="3581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/>
              <a:t>OS protection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48004D1-E014-48CA-0A71-ED5E2B627751}"/>
              </a:ext>
            </a:extLst>
          </p:cNvPr>
          <p:cNvSpPr txBox="1"/>
          <p:nvPr/>
        </p:nvSpPr>
        <p:spPr>
          <a:xfrm>
            <a:off x="3010653" y="5209192"/>
            <a:ext cx="38656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/>
              <a:t>Hardware-defined protection</a:t>
            </a:r>
          </a:p>
        </p:txBody>
      </p:sp>
      <p:sp>
        <p:nvSpPr>
          <p:cNvPr id="3" name="Rounded Rectangle 5">
            <a:extLst>
              <a:ext uri="{FF2B5EF4-FFF2-40B4-BE49-F238E27FC236}">
                <a16:creationId xmlns:a16="http://schemas.microsoft.com/office/drawing/2014/main" id="{05F585E4-D1B6-B20D-85E4-25482EB9B1DF}"/>
              </a:ext>
            </a:extLst>
          </p:cNvPr>
          <p:cNvSpPr/>
          <p:nvPr/>
        </p:nvSpPr>
        <p:spPr bwMode="auto">
          <a:xfrm>
            <a:off x="818888" y="1619343"/>
            <a:ext cx="3600400" cy="1764196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63500">
            <a:solidFill>
              <a:schemeClr val="accent5">
                <a:lumMod val="2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dirty="0">
                <a:solidFill>
                  <a:schemeClr val="tx2"/>
                </a:solidFill>
                <a:latin typeface="Arial"/>
                <a:cs typeface="Arial"/>
              </a:rPr>
              <a:t>Capacity:</a:t>
            </a:r>
            <a:endParaRPr lang="en-US" b="0" dirty="0">
              <a:solidFill>
                <a:schemeClr val="tx2"/>
              </a:solidFill>
              <a:latin typeface="Arial"/>
              <a:cs typeface="Arial"/>
            </a:endParaRPr>
          </a:p>
          <a:p>
            <a:pPr marL="0" marR="0" indent="0" algn="l" defTabSz="9144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/>
                <a:cs typeface="Arial"/>
              </a:rPr>
              <a:t>Retrofiting </a:t>
            </a:r>
            <a:r>
              <a:rPr lang="en-US" dirty="0">
                <a:solidFill>
                  <a:schemeClr val="tx2"/>
                </a:solidFill>
                <a:latin typeface="Arial"/>
                <a:cs typeface="Arial"/>
              </a:rPr>
              <a:t>h</a:t>
            </a: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/>
                <a:cs typeface="Arial"/>
              </a:rPr>
              <a:t>ardware </a:t>
            </a:r>
            <a:endParaRPr lang="en-KR">
              <a:solidFill>
                <a:schemeClr val="tx2"/>
              </a:solidFill>
              <a:latin typeface="Arial"/>
              <a:cs typeface="Arial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isolation into OS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protection [CCS ‘23]</a:t>
            </a:r>
          </a:p>
        </p:txBody>
      </p:sp>
      <p:sp>
        <p:nvSpPr>
          <p:cNvPr id="5" name="Rounded Rectangle 9">
            <a:extLst>
              <a:ext uri="{FF2B5EF4-FFF2-40B4-BE49-F238E27FC236}">
                <a16:creationId xmlns:a16="http://schemas.microsoft.com/office/drawing/2014/main" id="{78066564-3F8F-8626-8CF4-DA2F0E97656D}"/>
              </a:ext>
            </a:extLst>
          </p:cNvPr>
          <p:cNvSpPr/>
          <p:nvPr/>
        </p:nvSpPr>
        <p:spPr bwMode="auto">
          <a:xfrm>
            <a:off x="4860032" y="1607848"/>
            <a:ext cx="3735720" cy="1764196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63500"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err="1">
                <a:solidFill>
                  <a:schemeClr val="tx2"/>
                </a:solidFill>
                <a:latin typeface="Arial"/>
                <a:cs typeface="Arial"/>
              </a:rPr>
              <a:t>IncognitOS</a:t>
            </a:r>
            <a:r>
              <a:rPr lang="en-US">
                <a:solidFill>
                  <a:schemeClr val="tx2"/>
                </a:solidFill>
                <a:latin typeface="Arial"/>
                <a:cs typeface="Arial"/>
              </a:rPr>
              <a:t>:</a:t>
            </a:r>
            <a:endParaRPr lang="en-US" b="0">
              <a:solidFill>
                <a:schemeClr val="tx2"/>
              </a:solidFill>
              <a:latin typeface="Arial"/>
              <a:cs typeface="Arial"/>
            </a:endParaRPr>
          </a:p>
          <a:p>
            <a:pPr marL="0" marR="0" indent="0" algn="l" defTabSz="9144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/>
                <a:cs typeface="Arial"/>
              </a:rPr>
              <a:t>Retrofiting 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/>
                <a:cs typeface="Arial"/>
              </a:rPr>
              <a:t>OS</a:t>
            </a:r>
            <a:endParaRPr lang="en-KR" sz="240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/>
              <a:cs typeface="Arial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for hardware CVM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P</a:t>
            </a: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rotection</a:t>
            </a:r>
            <a:r>
              <a:rPr lang="en-KR" dirty="0">
                <a:solidFill>
                  <a:schemeClr val="tx2"/>
                </a:solidFill>
                <a:latin typeface="Arial" pitchFamily="34" charset="0"/>
              </a:rPr>
              <a:t> </a:t>
            </a: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[Oakland ‘25]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735010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2" grpId="0" animBg="1"/>
      <p:bldP spid="13" grpId="0" animBg="1"/>
      <p:bldP spid="23" grpId="0" animBg="1"/>
      <p:bldP spid="25" grpId="0" animBg="1"/>
      <p:bldP spid="3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5D2DA-380E-2255-5D53-2765C5636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90638-55FC-493F-8903-1DD307E63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This Thesis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92D09D-4ED4-863C-61AD-C51DD9F0ED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11</a:t>
            </a:fld>
            <a:endParaRPr lang="en-US" altLang="ja-JP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0F9D530-4ACA-3A95-8311-323E448368C3}"/>
              </a:ext>
            </a:extLst>
          </p:cNvPr>
          <p:cNvSpPr/>
          <p:nvPr/>
        </p:nvSpPr>
        <p:spPr bwMode="auto">
          <a:xfrm>
            <a:off x="818888" y="1618008"/>
            <a:ext cx="3600400" cy="1764196"/>
          </a:xfrm>
          <a:prstGeom prst="roundRect">
            <a:avLst/>
          </a:prstGeom>
          <a:ln w="63500"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Retrofiting </a:t>
            </a:r>
            <a:r>
              <a:rPr lang="en-US" dirty="0">
                <a:solidFill>
                  <a:schemeClr val="tx2"/>
                </a:solidFill>
                <a:latin typeface="Arial" pitchFamily="34" charset="0"/>
              </a:rPr>
              <a:t>h</a:t>
            </a: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ardware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isolation into OS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protection [CCS ‘23]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669D927-F303-75E5-5ECA-2A10D67D3ECE}"/>
              </a:ext>
            </a:extLst>
          </p:cNvPr>
          <p:cNvSpPr/>
          <p:nvPr/>
        </p:nvSpPr>
        <p:spPr bwMode="auto">
          <a:xfrm>
            <a:off x="4860032" y="1606513"/>
            <a:ext cx="3735720" cy="1764196"/>
          </a:xfrm>
          <a:prstGeom prst="roundRect">
            <a:avLst/>
          </a:prstGeom>
          <a:ln w="63500"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Retrofiting 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OS</a:t>
            </a:r>
            <a:endParaRPr kumimoji="0" lang="en-KR" sz="240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for hardware protection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[Oakland ‘25]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272DA8-B4DF-BCCB-CE90-A4F399469F9B}"/>
              </a:ext>
            </a:extLst>
          </p:cNvPr>
          <p:cNvSpPr/>
          <p:nvPr/>
        </p:nvSpPr>
        <p:spPr bwMode="auto">
          <a:xfrm>
            <a:off x="1255928" y="3810285"/>
            <a:ext cx="2610113" cy="1054201"/>
          </a:xfrm>
          <a:prstGeom prst="rect">
            <a:avLst/>
          </a:prstGeom>
          <a:noFill/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C063D5F-C4A9-E230-FA5D-874CD776DA35}"/>
              </a:ext>
            </a:extLst>
          </p:cNvPr>
          <p:cNvSpPr/>
          <p:nvPr/>
        </p:nvSpPr>
        <p:spPr bwMode="auto">
          <a:xfrm>
            <a:off x="1399946" y="3968667"/>
            <a:ext cx="579766" cy="75796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508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K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7728268-C3B3-C21B-B5DB-76041F732C83}"/>
              </a:ext>
            </a:extLst>
          </p:cNvPr>
          <p:cNvSpPr/>
          <p:nvPr/>
        </p:nvSpPr>
        <p:spPr bwMode="auto">
          <a:xfrm>
            <a:off x="1399946" y="3968668"/>
            <a:ext cx="2304254" cy="75796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508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610060C-4BAD-1664-C9DF-985D421BC751}"/>
              </a:ext>
            </a:extLst>
          </p:cNvPr>
          <p:cNvCxnSpPr>
            <a:cxnSpLocks/>
            <a:stCxn id="13" idx="3"/>
            <a:endCxn id="15" idx="3"/>
          </p:cNvCxnSpPr>
          <p:nvPr/>
        </p:nvCxnSpPr>
        <p:spPr bwMode="auto">
          <a:xfrm>
            <a:off x="1979712" y="4347648"/>
            <a:ext cx="1724488" cy="0"/>
          </a:xfrm>
          <a:prstGeom prst="straightConnector1">
            <a:avLst/>
          </a:prstGeom>
          <a:ln w="57150">
            <a:solidFill>
              <a:schemeClr val="accent5">
                <a:lumMod val="25000"/>
              </a:schemeClr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15E2A863-89B8-4D60-7BBE-C4737F9E3CC2}"/>
              </a:ext>
            </a:extLst>
          </p:cNvPr>
          <p:cNvSpPr/>
          <p:nvPr/>
        </p:nvSpPr>
        <p:spPr bwMode="auto">
          <a:xfrm>
            <a:off x="5444943" y="3787296"/>
            <a:ext cx="2617877" cy="1087452"/>
          </a:xfrm>
          <a:prstGeom prst="rect">
            <a:avLst/>
          </a:prstGeom>
          <a:noFill/>
          <a:ln w="508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B1B7703-F932-F18C-3C05-596842305A87}"/>
              </a:ext>
            </a:extLst>
          </p:cNvPr>
          <p:cNvSpPr/>
          <p:nvPr/>
        </p:nvSpPr>
        <p:spPr bwMode="auto">
          <a:xfrm>
            <a:off x="5580112" y="3968667"/>
            <a:ext cx="576064" cy="75796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E2640AE-AD11-6C77-9C79-C4390B3A6F5E}"/>
              </a:ext>
            </a:extLst>
          </p:cNvPr>
          <p:cNvSpPr/>
          <p:nvPr/>
        </p:nvSpPr>
        <p:spPr bwMode="auto">
          <a:xfrm>
            <a:off x="2700086" y="5322110"/>
            <a:ext cx="144018" cy="173901"/>
          </a:xfrm>
          <a:prstGeom prst="rect">
            <a:avLst/>
          </a:prstGeom>
          <a:noFill/>
          <a:ln w="508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F1C4C7E-2C91-1230-B3CF-1F17D0BF217F}"/>
              </a:ext>
            </a:extLst>
          </p:cNvPr>
          <p:cNvSpPr/>
          <p:nvPr/>
        </p:nvSpPr>
        <p:spPr bwMode="auto">
          <a:xfrm>
            <a:off x="2700086" y="5704684"/>
            <a:ext cx="144018" cy="173901"/>
          </a:xfrm>
          <a:prstGeom prst="rect">
            <a:avLst/>
          </a:prstGeom>
          <a:noFill/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EE56AF4-BC89-0B38-30D0-B40AB8E7443C}"/>
              </a:ext>
            </a:extLst>
          </p:cNvPr>
          <p:cNvSpPr txBox="1"/>
          <p:nvPr/>
        </p:nvSpPr>
        <p:spPr>
          <a:xfrm>
            <a:off x="2997808" y="5592603"/>
            <a:ext cx="3581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dirty="0"/>
              <a:t>OS protection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AE6CB36-AC5E-92B2-DF67-6710555AE244}"/>
              </a:ext>
            </a:extLst>
          </p:cNvPr>
          <p:cNvSpPr txBox="1"/>
          <p:nvPr/>
        </p:nvSpPr>
        <p:spPr>
          <a:xfrm>
            <a:off x="3010653" y="5209192"/>
            <a:ext cx="38656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dirty="0"/>
              <a:t>Hardware-defined protection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920DB6-D304-DCBF-5168-2AF57370ED54}"/>
              </a:ext>
            </a:extLst>
          </p:cNvPr>
          <p:cNvSpPr/>
          <p:nvPr/>
        </p:nvSpPr>
        <p:spPr bwMode="auto">
          <a:xfrm>
            <a:off x="5586463" y="3969246"/>
            <a:ext cx="2304254" cy="75796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3BFD5AE-304F-6031-7C0D-D546E0D7753D}"/>
              </a:ext>
            </a:extLst>
          </p:cNvPr>
          <p:cNvCxnSpPr>
            <a:cxnSpLocks/>
          </p:cNvCxnSpPr>
          <p:nvPr/>
        </p:nvCxnSpPr>
        <p:spPr bwMode="auto">
          <a:xfrm>
            <a:off x="6166229" y="4348226"/>
            <a:ext cx="1724488" cy="0"/>
          </a:xfrm>
          <a:prstGeom prst="straightConnector1">
            <a:avLst/>
          </a:prstGeom>
          <a:ln w="57150">
            <a:solidFill>
              <a:srgbClr val="00B050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ounded Rectangle 5">
            <a:extLst>
              <a:ext uri="{FF2B5EF4-FFF2-40B4-BE49-F238E27FC236}">
                <a16:creationId xmlns:a16="http://schemas.microsoft.com/office/drawing/2014/main" id="{CF1CC03D-B474-81E1-B564-3E8AE7A502FC}"/>
              </a:ext>
            </a:extLst>
          </p:cNvPr>
          <p:cNvSpPr/>
          <p:nvPr/>
        </p:nvSpPr>
        <p:spPr bwMode="auto">
          <a:xfrm>
            <a:off x="818888" y="1606513"/>
            <a:ext cx="3600400" cy="1764196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63500">
            <a:solidFill>
              <a:schemeClr val="accent5">
                <a:lumMod val="2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KR" dirty="0">
                <a:solidFill>
                  <a:schemeClr val="tx2"/>
                </a:solidFill>
                <a:latin typeface="Arial"/>
                <a:cs typeface="Arial"/>
              </a:rPr>
              <a:t>Capacity:</a:t>
            </a:r>
            <a:endParaRPr lang="en-US" dirty="0">
              <a:solidFill>
                <a:schemeClr val="tx2"/>
              </a:solidFill>
            </a:endParaRPr>
          </a:p>
          <a:p>
            <a:pPr marL="0" marR="0" indent="0" algn="l" defTabSz="9144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>
                <a:solidFill>
                  <a:schemeClr val="tx2"/>
                </a:solidFill>
                <a:latin typeface="Arial"/>
                <a:cs typeface="Arial"/>
              </a:rPr>
              <a:t>Retrofiting</a:t>
            </a: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/>
                <a:cs typeface="Arial"/>
              </a:rPr>
              <a:t> </a:t>
            </a:r>
            <a:r>
              <a:rPr lang="en-US" dirty="0">
                <a:solidFill>
                  <a:schemeClr val="tx2"/>
                </a:solidFill>
                <a:latin typeface="Arial"/>
                <a:cs typeface="Arial"/>
              </a:rPr>
              <a:t>h</a:t>
            </a: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/>
                <a:cs typeface="Arial"/>
              </a:rPr>
              <a:t>ardware </a:t>
            </a:r>
            <a:endParaRPr lang="en-KR">
              <a:solidFill>
                <a:schemeClr val="tx2"/>
              </a:solidFill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/>
                <a:cs typeface="Arial"/>
              </a:rPr>
              <a:t>isolation into OS </a:t>
            </a:r>
            <a:endParaRPr lang="en-KR" sz="240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/>
              <a:cs typeface="Arial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/>
                <a:cs typeface="Arial"/>
              </a:rPr>
              <a:t>protection [CCS ‘23]</a:t>
            </a:r>
            <a:endParaRPr lang="en-KR" sz="240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/>
              <a:cs typeface="Arial"/>
            </a:endParaRPr>
          </a:p>
        </p:txBody>
      </p:sp>
      <p:sp>
        <p:nvSpPr>
          <p:cNvPr id="7" name="Rounded Rectangle 9">
            <a:extLst>
              <a:ext uri="{FF2B5EF4-FFF2-40B4-BE49-F238E27FC236}">
                <a16:creationId xmlns:a16="http://schemas.microsoft.com/office/drawing/2014/main" id="{9B49B77D-E247-CAA8-51E0-7C4BE4990121}"/>
              </a:ext>
            </a:extLst>
          </p:cNvPr>
          <p:cNvSpPr/>
          <p:nvPr/>
        </p:nvSpPr>
        <p:spPr bwMode="auto">
          <a:xfrm>
            <a:off x="4860032" y="1595018"/>
            <a:ext cx="3735720" cy="1764196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63500"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KR" dirty="0" err="1">
                <a:solidFill>
                  <a:schemeClr val="tx2"/>
                </a:solidFill>
                <a:latin typeface="Arial"/>
                <a:cs typeface="Arial"/>
              </a:rPr>
              <a:t>IncognitOS</a:t>
            </a:r>
            <a:r>
              <a:rPr lang="en-KR" dirty="0">
                <a:solidFill>
                  <a:schemeClr val="tx2"/>
                </a:solidFill>
                <a:latin typeface="Arial"/>
                <a:cs typeface="Arial"/>
              </a:rPr>
              <a:t>:</a:t>
            </a:r>
          </a:p>
          <a:p>
            <a:r>
              <a:rPr lang="en-KR">
                <a:solidFill>
                  <a:schemeClr val="tx2"/>
                </a:solidFill>
                <a:latin typeface="Arial"/>
                <a:cs typeface="Arial"/>
              </a:rPr>
              <a:t>Retrofiting </a:t>
            </a:r>
            <a:r>
              <a:rPr lang="en-US" dirty="0">
                <a:solidFill>
                  <a:schemeClr val="tx2"/>
                </a:solidFill>
                <a:latin typeface="Arial"/>
                <a:cs typeface="Arial"/>
              </a:rPr>
              <a:t>OS</a:t>
            </a:r>
            <a:endParaRPr lang="en-KR">
              <a:solidFill>
                <a:schemeClr val="tx2"/>
              </a:solidFill>
              <a:latin typeface="Arial"/>
              <a:cs typeface="Arial"/>
            </a:endParaRPr>
          </a:p>
          <a:p>
            <a:r>
              <a:rPr lang="en-KR" dirty="0">
                <a:solidFill>
                  <a:schemeClr val="tx2"/>
                </a:solidFill>
                <a:latin typeface="Arial" pitchFamily="34" charset="0"/>
              </a:rPr>
              <a:t>for hardware CVM </a:t>
            </a:r>
          </a:p>
          <a:p>
            <a:r>
              <a:rPr lang="en-US" dirty="0">
                <a:solidFill>
                  <a:schemeClr val="tx2"/>
                </a:solidFill>
                <a:latin typeface="Arial" pitchFamily="34" charset="0"/>
              </a:rPr>
              <a:t>P</a:t>
            </a:r>
            <a:r>
              <a:rPr lang="en-KR" dirty="0">
                <a:solidFill>
                  <a:schemeClr val="tx2"/>
                </a:solidFill>
                <a:latin typeface="Arial" pitchFamily="34" charset="0"/>
              </a:rPr>
              <a:t>rotection [Oakland ‘25]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119796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83704-E51F-16C6-A3B7-9D7844A1F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03389-25D8-DCE0-A140-CB2C7AAC6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This Thesis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426548-90CA-2707-1F60-83F8DADF19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12</a:t>
            </a:fld>
            <a:endParaRPr lang="en-US" altLang="ja-JP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4204331-6FDA-928C-36B3-C647D9E616CE}"/>
              </a:ext>
            </a:extLst>
          </p:cNvPr>
          <p:cNvSpPr/>
          <p:nvPr/>
        </p:nvSpPr>
        <p:spPr bwMode="auto">
          <a:xfrm>
            <a:off x="818888" y="1618008"/>
            <a:ext cx="3600400" cy="1764196"/>
          </a:xfrm>
          <a:prstGeom prst="roundRect">
            <a:avLst/>
          </a:prstGeom>
          <a:ln w="63500"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Retrofiting </a:t>
            </a:r>
            <a:r>
              <a:rPr lang="en-US" dirty="0">
                <a:solidFill>
                  <a:schemeClr val="tx2"/>
                </a:solidFill>
                <a:latin typeface="Arial" pitchFamily="34" charset="0"/>
              </a:rPr>
              <a:t>h</a:t>
            </a: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ardware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isolation into OS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protection [CCS ‘23]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AB09374-B7D7-A8AF-42EB-590E9D530900}"/>
              </a:ext>
            </a:extLst>
          </p:cNvPr>
          <p:cNvSpPr/>
          <p:nvPr/>
        </p:nvSpPr>
        <p:spPr bwMode="auto">
          <a:xfrm>
            <a:off x="4860032" y="1606513"/>
            <a:ext cx="3735720" cy="1764196"/>
          </a:xfrm>
          <a:prstGeom prst="roundRect">
            <a:avLst/>
          </a:prstGeom>
          <a:ln w="63500"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Retrofiting 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OS</a:t>
            </a:r>
            <a:endParaRPr kumimoji="0" lang="en-KR" sz="240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for hardware protection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[Oakland ‘25]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0DFDBE7-E47F-DD47-F1EC-C2DAED526F59}"/>
              </a:ext>
            </a:extLst>
          </p:cNvPr>
          <p:cNvSpPr/>
          <p:nvPr/>
        </p:nvSpPr>
        <p:spPr bwMode="auto">
          <a:xfrm>
            <a:off x="1255928" y="3810285"/>
            <a:ext cx="2610113" cy="1054201"/>
          </a:xfrm>
          <a:prstGeom prst="rect">
            <a:avLst/>
          </a:prstGeom>
          <a:noFill/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FD11842-E7A9-75A4-0510-28B10BA72001}"/>
              </a:ext>
            </a:extLst>
          </p:cNvPr>
          <p:cNvSpPr/>
          <p:nvPr/>
        </p:nvSpPr>
        <p:spPr bwMode="auto">
          <a:xfrm>
            <a:off x="1399946" y="3968667"/>
            <a:ext cx="579766" cy="75796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508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K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34BC94A-C35F-B421-2445-75A29722D0F5}"/>
              </a:ext>
            </a:extLst>
          </p:cNvPr>
          <p:cNvSpPr/>
          <p:nvPr/>
        </p:nvSpPr>
        <p:spPr bwMode="auto">
          <a:xfrm>
            <a:off x="1399946" y="3968668"/>
            <a:ext cx="2304254" cy="75796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508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9B6DCEF-1DD2-3D28-C01F-88D262D2FBBB}"/>
              </a:ext>
            </a:extLst>
          </p:cNvPr>
          <p:cNvCxnSpPr>
            <a:cxnSpLocks/>
            <a:stCxn id="13" idx="3"/>
            <a:endCxn id="15" idx="3"/>
          </p:cNvCxnSpPr>
          <p:nvPr/>
        </p:nvCxnSpPr>
        <p:spPr bwMode="auto">
          <a:xfrm>
            <a:off x="1979712" y="4347648"/>
            <a:ext cx="1724488" cy="0"/>
          </a:xfrm>
          <a:prstGeom prst="straightConnector1">
            <a:avLst/>
          </a:prstGeom>
          <a:ln w="57150">
            <a:solidFill>
              <a:schemeClr val="accent5">
                <a:lumMod val="25000"/>
              </a:schemeClr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D4D5D005-4B5B-D433-7E4F-18C9E1C48244}"/>
              </a:ext>
            </a:extLst>
          </p:cNvPr>
          <p:cNvSpPr/>
          <p:nvPr/>
        </p:nvSpPr>
        <p:spPr bwMode="auto">
          <a:xfrm>
            <a:off x="5444943" y="3787296"/>
            <a:ext cx="2617877" cy="1087452"/>
          </a:xfrm>
          <a:prstGeom prst="rect">
            <a:avLst/>
          </a:prstGeom>
          <a:noFill/>
          <a:ln w="508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9219F92-5377-1D5E-41DC-C7C59219C5DD}"/>
              </a:ext>
            </a:extLst>
          </p:cNvPr>
          <p:cNvSpPr/>
          <p:nvPr/>
        </p:nvSpPr>
        <p:spPr bwMode="auto">
          <a:xfrm>
            <a:off x="5580112" y="3968667"/>
            <a:ext cx="576064" cy="75796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BF5CE84-3E03-6777-2DED-129E2671CBEE}"/>
              </a:ext>
            </a:extLst>
          </p:cNvPr>
          <p:cNvSpPr/>
          <p:nvPr/>
        </p:nvSpPr>
        <p:spPr bwMode="auto">
          <a:xfrm>
            <a:off x="2700086" y="5322110"/>
            <a:ext cx="144018" cy="173901"/>
          </a:xfrm>
          <a:prstGeom prst="rect">
            <a:avLst/>
          </a:prstGeom>
          <a:noFill/>
          <a:ln w="508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4E47619-D3E3-CD0A-6B6F-15F699FA7747}"/>
              </a:ext>
            </a:extLst>
          </p:cNvPr>
          <p:cNvSpPr/>
          <p:nvPr/>
        </p:nvSpPr>
        <p:spPr bwMode="auto">
          <a:xfrm>
            <a:off x="2700086" y="5704684"/>
            <a:ext cx="144018" cy="173901"/>
          </a:xfrm>
          <a:prstGeom prst="rect">
            <a:avLst/>
          </a:prstGeom>
          <a:noFill/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32C7741-A8A7-A922-E83E-C5404900C5E5}"/>
              </a:ext>
            </a:extLst>
          </p:cNvPr>
          <p:cNvSpPr txBox="1"/>
          <p:nvPr/>
        </p:nvSpPr>
        <p:spPr>
          <a:xfrm>
            <a:off x="2997808" y="5592603"/>
            <a:ext cx="3581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dirty="0"/>
              <a:t>OS protection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DD4F186-B3D3-C28D-C0C0-239D20D96A94}"/>
              </a:ext>
            </a:extLst>
          </p:cNvPr>
          <p:cNvSpPr txBox="1"/>
          <p:nvPr/>
        </p:nvSpPr>
        <p:spPr>
          <a:xfrm>
            <a:off x="3010653" y="5209192"/>
            <a:ext cx="38656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dirty="0"/>
              <a:t>Hardware-defined protection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197A90-24F2-3B05-B716-1558BE1D46B2}"/>
              </a:ext>
            </a:extLst>
          </p:cNvPr>
          <p:cNvSpPr/>
          <p:nvPr/>
        </p:nvSpPr>
        <p:spPr bwMode="auto">
          <a:xfrm>
            <a:off x="5586463" y="3969246"/>
            <a:ext cx="2304254" cy="75796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2FC82A8-6043-24E5-DBDE-9E99BACD1623}"/>
              </a:ext>
            </a:extLst>
          </p:cNvPr>
          <p:cNvCxnSpPr>
            <a:cxnSpLocks/>
          </p:cNvCxnSpPr>
          <p:nvPr/>
        </p:nvCxnSpPr>
        <p:spPr bwMode="auto">
          <a:xfrm>
            <a:off x="6166229" y="4348226"/>
            <a:ext cx="1724488" cy="0"/>
          </a:xfrm>
          <a:prstGeom prst="straightConnector1">
            <a:avLst/>
          </a:prstGeom>
          <a:ln w="57150">
            <a:solidFill>
              <a:srgbClr val="00B050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ounded Rectangle 5">
            <a:extLst>
              <a:ext uri="{FF2B5EF4-FFF2-40B4-BE49-F238E27FC236}">
                <a16:creationId xmlns:a16="http://schemas.microsoft.com/office/drawing/2014/main" id="{F9EC2858-D55D-DFC1-FE41-5DE45AC2262C}"/>
              </a:ext>
            </a:extLst>
          </p:cNvPr>
          <p:cNvSpPr/>
          <p:nvPr/>
        </p:nvSpPr>
        <p:spPr bwMode="auto">
          <a:xfrm>
            <a:off x="818888" y="1606513"/>
            <a:ext cx="3600400" cy="1764196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63500">
            <a:solidFill>
              <a:schemeClr val="accent5">
                <a:lumMod val="2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dirty="0">
                <a:solidFill>
                  <a:schemeClr val="tx2"/>
                </a:solidFill>
                <a:latin typeface="Arial"/>
                <a:cs typeface="Arial"/>
              </a:rPr>
              <a:t>Capacity:</a:t>
            </a:r>
            <a:endParaRPr lang="en-US" b="0" dirty="0">
              <a:solidFill>
                <a:schemeClr val="tx2"/>
              </a:solidFill>
              <a:latin typeface="Arial"/>
              <a:cs typeface="Arial"/>
            </a:endParaRPr>
          </a:p>
          <a:p>
            <a:pPr marL="0" marR="0" indent="0" algn="l" defTabSz="9144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/>
                <a:cs typeface="Arial"/>
              </a:rPr>
              <a:t>Retrofiting</a:t>
            </a: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/>
                <a:cs typeface="Arial"/>
              </a:rPr>
              <a:t> </a:t>
            </a:r>
            <a:r>
              <a:rPr lang="en-US" dirty="0">
                <a:solidFill>
                  <a:schemeClr val="tx2"/>
                </a:solidFill>
                <a:latin typeface="Arial"/>
                <a:cs typeface="Arial"/>
              </a:rPr>
              <a:t>h</a:t>
            </a: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/>
                <a:cs typeface="Arial"/>
              </a:rPr>
              <a:t>ardware </a:t>
            </a:r>
            <a:endParaRPr lang="en-KR" dirty="0">
              <a:solidFill>
                <a:schemeClr val="tx2"/>
              </a:solidFill>
              <a:latin typeface="Arial"/>
              <a:cs typeface="Arial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/>
                <a:cs typeface="Arial"/>
              </a:rPr>
              <a:t>isolation into OS </a:t>
            </a:r>
            <a:endParaRPr lang="en-KR" sz="240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/>
              <a:cs typeface="Arial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/>
                <a:cs typeface="Arial"/>
              </a:rPr>
              <a:t>protection [CCS ‘23]</a:t>
            </a:r>
            <a:endParaRPr lang="en-KR" sz="240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/>
              <a:cs typeface="Arial"/>
            </a:endParaRPr>
          </a:p>
        </p:txBody>
      </p:sp>
      <p:sp>
        <p:nvSpPr>
          <p:cNvPr id="7" name="Rounded Rectangle 9">
            <a:extLst>
              <a:ext uri="{FF2B5EF4-FFF2-40B4-BE49-F238E27FC236}">
                <a16:creationId xmlns:a16="http://schemas.microsoft.com/office/drawing/2014/main" id="{98454BF3-2F60-6165-7AE2-F21008F9DCAA}"/>
              </a:ext>
            </a:extLst>
          </p:cNvPr>
          <p:cNvSpPr/>
          <p:nvPr/>
        </p:nvSpPr>
        <p:spPr bwMode="auto">
          <a:xfrm>
            <a:off x="4860032" y="1595018"/>
            <a:ext cx="3735720" cy="1764196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63500"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err="1">
                <a:solidFill>
                  <a:schemeClr val="tx2"/>
                </a:solidFill>
                <a:latin typeface="Arial"/>
                <a:cs typeface="Arial"/>
              </a:rPr>
              <a:t>IncognitOS</a:t>
            </a:r>
            <a:r>
              <a:rPr lang="en-US">
                <a:solidFill>
                  <a:schemeClr val="tx2"/>
                </a:solidFill>
                <a:latin typeface="Arial"/>
                <a:cs typeface="Arial"/>
              </a:rPr>
              <a:t>:</a:t>
            </a:r>
            <a:endParaRPr lang="en-US" b="0">
              <a:solidFill>
                <a:schemeClr val="tx2"/>
              </a:solidFill>
              <a:latin typeface="Arial"/>
              <a:cs typeface="Arial"/>
            </a:endParaRPr>
          </a:p>
          <a:p>
            <a:r>
              <a:rPr lang="en-KR">
                <a:solidFill>
                  <a:schemeClr val="tx2"/>
                </a:solidFill>
                <a:latin typeface="Arial"/>
                <a:cs typeface="Arial"/>
              </a:rPr>
              <a:t>Retrofiting </a:t>
            </a:r>
            <a:r>
              <a:rPr lang="en-US" dirty="0">
                <a:solidFill>
                  <a:schemeClr val="tx2"/>
                </a:solidFill>
                <a:latin typeface="Arial"/>
                <a:cs typeface="Arial"/>
              </a:rPr>
              <a:t>OS</a:t>
            </a:r>
            <a:endParaRPr lang="en-KR">
              <a:solidFill>
                <a:schemeClr val="tx2"/>
              </a:solidFill>
              <a:latin typeface="Arial"/>
              <a:cs typeface="Arial"/>
            </a:endParaRPr>
          </a:p>
          <a:p>
            <a:r>
              <a:rPr lang="en-KR" dirty="0">
                <a:solidFill>
                  <a:schemeClr val="tx2"/>
                </a:solidFill>
                <a:latin typeface="Arial" pitchFamily="34" charset="0"/>
              </a:rPr>
              <a:t>for hardware CVM </a:t>
            </a:r>
          </a:p>
          <a:p>
            <a:r>
              <a:rPr lang="en-US" dirty="0">
                <a:solidFill>
                  <a:schemeClr val="tx2"/>
                </a:solidFill>
                <a:latin typeface="Arial" pitchFamily="34" charset="0"/>
              </a:rPr>
              <a:t>P</a:t>
            </a:r>
            <a:r>
              <a:rPr lang="en-KR" dirty="0">
                <a:solidFill>
                  <a:schemeClr val="tx2"/>
                </a:solidFill>
                <a:latin typeface="Arial" pitchFamily="34" charset="0"/>
              </a:rPr>
              <a:t>rotection [Oakland ‘25]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F9947B-CE39-883A-F030-A239430C574A}"/>
              </a:ext>
            </a:extLst>
          </p:cNvPr>
          <p:cNvSpPr/>
          <p:nvPr/>
        </p:nvSpPr>
        <p:spPr bwMode="auto">
          <a:xfrm>
            <a:off x="1151620" y="2616688"/>
            <a:ext cx="6840760" cy="1764197"/>
          </a:xfrm>
          <a:prstGeom prst="rect">
            <a:avLst/>
          </a:prstGeom>
          <a:solidFill>
            <a:schemeClr val="bg1"/>
          </a:solidFill>
          <a:ln w="508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925712" sx="116000" sy="116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KR" sz="3200" b="0" dirty="0"/>
              <a:t>Coherence is critical for </a:t>
            </a:r>
            <a:r>
              <a:rPr lang="en-KR" sz="3200" dirty="0"/>
              <a:t>safety</a:t>
            </a:r>
            <a:r>
              <a:rPr lang="en-KR" sz="3200" b="0" dirty="0"/>
              <a:t> and </a:t>
            </a:r>
            <a:r>
              <a:rPr lang="en-KR" sz="3200" dirty="0"/>
              <a:t>efficiency </a:t>
            </a:r>
            <a:r>
              <a:rPr lang="en-KR" sz="3200" b="0" dirty="0"/>
              <a:t>when ret</a:t>
            </a:r>
            <a:r>
              <a:rPr lang="en-US" sz="3200" b="0" dirty="0"/>
              <a:t>r</a:t>
            </a:r>
            <a:r>
              <a:rPr lang="en-KR" sz="3200" b="0" dirty="0"/>
              <a:t>ofitting modern hardware security features!</a:t>
            </a:r>
            <a:endParaRPr kumimoji="0" lang="en-KR" sz="320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90776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9E02D-FFB1-2907-A661-3E370BFF2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FA2276-27CC-8D8F-9204-26FE1D2A03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13</a:t>
            </a:fld>
            <a:endParaRPr lang="en-US" altLang="ja-JP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D15CC7EE-705C-5281-4C3A-D58D1E53C4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65175"/>
            <a:ext cx="9144000" cy="5032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ko-KR" altLang="en-US" sz="2400" dirty="0">
              <a:solidFill>
                <a:schemeClr val="tx2"/>
              </a:solidFill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F796AE4-15E2-B789-2B13-81282ED71B76}"/>
              </a:ext>
            </a:extLst>
          </p:cNvPr>
          <p:cNvSpPr txBox="1">
            <a:spLocks noChangeArrowheads="1"/>
          </p:cNvSpPr>
          <p:nvPr/>
        </p:nvSpPr>
        <p:spPr>
          <a:xfrm>
            <a:off x="602358" y="2060848"/>
            <a:ext cx="7939284" cy="1295234"/>
          </a:xfrm>
          <a:prstGeom prst="rect">
            <a:avLst/>
          </a:prstGeom>
        </p:spPr>
        <p:txBody>
          <a:bodyPr lIns="93600" rIns="93600"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ja-JP" sz="4400" kern="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Background</a:t>
            </a:r>
            <a:endParaRPr lang="ja-JP" altLang="en-US" sz="3600" kern="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7461590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A0BAB-2BCE-D4FE-8C56-AF7B82CCB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6E009-2C90-60AC-4A07-BFC9B7BB8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Limitations of OS Protection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6FB97B-C113-C98E-10F7-62989A94C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KR" b="0" dirty="0">
                <a:solidFill>
                  <a:schemeClr val="tx1">
                    <a:alpha val="50072"/>
                  </a:schemeClr>
                </a:solidFill>
              </a:rPr>
              <a:t>OS-provided protection is no longer sufficient in the modern age</a:t>
            </a:r>
          </a:p>
          <a:p>
            <a:r>
              <a:rPr lang="en-KR" b="0" dirty="0">
                <a:solidFill>
                  <a:schemeClr val="accent2"/>
                </a:solidFill>
              </a:rPr>
              <a:t>Individual programs </a:t>
            </a:r>
            <a:r>
              <a:rPr lang="en-US" b="0" dirty="0">
                <a:solidFill>
                  <a:schemeClr val="accent2"/>
                </a:solidFill>
              </a:rPr>
              <a:t>are</a:t>
            </a:r>
            <a:r>
              <a:rPr lang="en-KR" b="0" dirty="0">
                <a:solidFill>
                  <a:schemeClr val="accent2"/>
                </a:solidFill>
              </a:rPr>
              <a:t> increasingly complicated </a:t>
            </a:r>
            <a:r>
              <a:rPr lang="en-US" b="0" dirty="0">
                <a:solidFill>
                  <a:schemeClr val="accent2"/>
                </a:solidFill>
                <a:ea typeface="+mn-lt"/>
                <a:cs typeface="+mn-lt"/>
              </a:rPr>
              <a:t>→</a:t>
            </a:r>
            <a:r>
              <a:rPr lang="en-KR" b="0" dirty="0">
                <a:solidFill>
                  <a:schemeClr val="accent2"/>
                </a:solidFill>
              </a:rPr>
              <a:t> need for </a:t>
            </a:r>
            <a:r>
              <a:rPr lang="en-KR" dirty="0">
                <a:solidFill>
                  <a:schemeClr val="accent2"/>
                </a:solidFill>
              </a:rPr>
              <a:t>fine-grained isolation</a:t>
            </a:r>
            <a:endParaRPr lang="en-KR" dirty="0">
              <a:solidFill>
                <a:schemeClr val="accent2"/>
              </a:solidFill>
              <a:cs typeface="Arial"/>
            </a:endParaRPr>
          </a:p>
          <a:p>
            <a:r>
              <a:rPr lang="en-KR" b="0" dirty="0">
                <a:solidFill>
                  <a:schemeClr val="tx1">
                    <a:alpha val="50072"/>
                  </a:schemeClr>
                </a:solidFill>
              </a:rPr>
              <a:t>Trust crisis in the cloud </a:t>
            </a:r>
            <a:r>
              <a:rPr lang="en-US" b="0" dirty="0">
                <a:solidFill>
                  <a:schemeClr val="tx1">
                    <a:alpha val="50072"/>
                  </a:schemeClr>
                </a:solidFill>
                <a:ea typeface="+mn-lt"/>
                <a:cs typeface="+mn-lt"/>
              </a:rPr>
              <a:t>→</a:t>
            </a:r>
            <a:r>
              <a:rPr lang="en-KR" b="0" dirty="0">
                <a:solidFill>
                  <a:schemeClr val="tx1">
                    <a:alpha val="50072"/>
                  </a:schemeClr>
                </a:solidFill>
                <a:sym typeface="Wingdings" pitchFamily="2" charset="2"/>
              </a:rPr>
              <a:t> need to </a:t>
            </a:r>
            <a:r>
              <a:rPr lang="en-KR" b="0" dirty="0">
                <a:solidFill>
                  <a:schemeClr val="tx1">
                    <a:alpha val="50072"/>
                  </a:schemeClr>
                </a:solidFill>
              </a:rPr>
              <a:t> </a:t>
            </a:r>
            <a:r>
              <a:rPr lang="en-KR" dirty="0">
                <a:solidFill>
                  <a:schemeClr val="tx1">
                    <a:alpha val="50072"/>
                  </a:schemeClr>
                </a:solidFill>
              </a:rPr>
              <a:t>rethink system trust model</a:t>
            </a:r>
            <a:endParaRPr lang="en-KR" dirty="0">
              <a:solidFill>
                <a:schemeClr val="tx1">
                  <a:alpha val="50072"/>
                </a:schemeClr>
              </a:solidFill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7A74F4-8F0A-9DA0-1D49-C5B2DE43B1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14</a:t>
            </a:fld>
            <a:endParaRPr lang="en-US" altLang="ja-JP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74913749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8E832-AF35-2A75-47F6-F118EF0FA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/>
              <a:t>Need for Isolation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CF428-C88C-A7AF-DA97-0BF2E693C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737" y="1357312"/>
            <a:ext cx="7772400" cy="1751613"/>
          </a:xfrm>
        </p:spPr>
        <p:txBody>
          <a:bodyPr/>
          <a:lstStyle/>
          <a:p>
            <a:r>
              <a:rPr lang="en-KR" dirty="0"/>
              <a:t>Principle of least privilege</a:t>
            </a:r>
            <a:r>
              <a:rPr lang="en-KR" b="0" dirty="0"/>
              <a:t>: Software should be divided into least-privilege components (or domains)</a:t>
            </a:r>
            <a:endParaRPr lang="en-K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5EF143-A184-7A71-989C-94FB407CF3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15</a:t>
            </a:fld>
            <a:endParaRPr lang="en-US" altLang="ja-JP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36AAD3-B270-17E7-3765-8DCE6A5092E9}"/>
              </a:ext>
            </a:extLst>
          </p:cNvPr>
          <p:cNvSpPr/>
          <p:nvPr/>
        </p:nvSpPr>
        <p:spPr bwMode="auto">
          <a:xfrm>
            <a:off x="351958" y="4516519"/>
            <a:ext cx="2160239" cy="83099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Monolithic software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206159-975A-B005-3A10-2A45498B724C}"/>
              </a:ext>
            </a:extLst>
          </p:cNvPr>
          <p:cNvSpPr/>
          <p:nvPr/>
        </p:nvSpPr>
        <p:spPr bwMode="auto">
          <a:xfrm>
            <a:off x="3235523" y="3937912"/>
            <a:ext cx="2232248" cy="461665"/>
          </a:xfrm>
          <a:prstGeom prst="rect">
            <a:avLst/>
          </a:prstGeom>
          <a:solidFill>
            <a:srgbClr val="92D05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dirty="0">
                <a:solidFill>
                  <a:schemeClr val="tx2"/>
                </a:solidFill>
                <a:latin typeface="Arial" pitchFamily="34" charset="0"/>
              </a:rPr>
              <a:t>Component A</a:t>
            </a: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B75E3B-9169-5780-CFD3-3F5DD614A084}"/>
              </a:ext>
            </a:extLst>
          </p:cNvPr>
          <p:cNvSpPr/>
          <p:nvPr/>
        </p:nvSpPr>
        <p:spPr bwMode="auto">
          <a:xfrm>
            <a:off x="3214935" y="4667768"/>
            <a:ext cx="2232248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dirty="0">
                <a:solidFill>
                  <a:schemeClr val="tx2"/>
                </a:solidFill>
                <a:latin typeface="Arial" pitchFamily="34" charset="0"/>
              </a:rPr>
              <a:t>Component B</a:t>
            </a: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49B18A-145D-E8C3-2A9B-956155DA9F75}"/>
              </a:ext>
            </a:extLst>
          </p:cNvPr>
          <p:cNvSpPr/>
          <p:nvPr/>
        </p:nvSpPr>
        <p:spPr bwMode="auto">
          <a:xfrm>
            <a:off x="3194347" y="5397624"/>
            <a:ext cx="2232248" cy="461665"/>
          </a:xfrm>
          <a:prstGeom prst="rect">
            <a:avLst/>
          </a:prstGeom>
          <a:solidFill>
            <a:schemeClr val="accent5">
              <a:lumMod val="9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dirty="0">
                <a:solidFill>
                  <a:schemeClr val="tx2"/>
                </a:solidFill>
                <a:latin typeface="Arial" pitchFamily="34" charset="0"/>
              </a:rPr>
              <a:t>Component C</a:t>
            </a: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7C1316-50CF-139E-FAF4-9C03FB8057B2}"/>
              </a:ext>
            </a:extLst>
          </p:cNvPr>
          <p:cNvSpPr/>
          <p:nvPr/>
        </p:nvSpPr>
        <p:spPr bwMode="auto">
          <a:xfrm>
            <a:off x="6191097" y="3654876"/>
            <a:ext cx="2232248" cy="46166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Resource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1FE8D07-2BDD-35E4-383C-C09B3EB9A073}"/>
              </a:ext>
            </a:extLst>
          </p:cNvPr>
          <p:cNvSpPr/>
          <p:nvPr/>
        </p:nvSpPr>
        <p:spPr bwMode="auto">
          <a:xfrm>
            <a:off x="6191097" y="4168745"/>
            <a:ext cx="2232248" cy="46166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Resource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571DE7-07B1-20C5-1E6A-C9D5AF0364C4}"/>
              </a:ext>
            </a:extLst>
          </p:cNvPr>
          <p:cNvSpPr/>
          <p:nvPr/>
        </p:nvSpPr>
        <p:spPr bwMode="auto">
          <a:xfrm>
            <a:off x="6191097" y="4682614"/>
            <a:ext cx="2232248" cy="46166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Resource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4D5B7A4-F6F1-C05E-EEC2-E71878D624B7}"/>
              </a:ext>
            </a:extLst>
          </p:cNvPr>
          <p:cNvSpPr/>
          <p:nvPr/>
        </p:nvSpPr>
        <p:spPr bwMode="auto">
          <a:xfrm>
            <a:off x="6191097" y="5196483"/>
            <a:ext cx="2232248" cy="46166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Resource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C113A7C-B649-354E-7FFB-8A469881F5AA}"/>
              </a:ext>
            </a:extLst>
          </p:cNvPr>
          <p:cNvSpPr/>
          <p:nvPr/>
        </p:nvSpPr>
        <p:spPr bwMode="auto">
          <a:xfrm>
            <a:off x="6191097" y="5710350"/>
            <a:ext cx="2232248" cy="46166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Resource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2597377-6C0F-2D82-95B9-21E13E67AE06}"/>
              </a:ext>
            </a:extLst>
          </p:cNvPr>
          <p:cNvCxnSpPr>
            <a:cxnSpLocks/>
            <a:stCxn id="6" idx="3"/>
            <a:endCxn id="12" idx="1"/>
          </p:cNvCxnSpPr>
          <p:nvPr/>
        </p:nvCxnSpPr>
        <p:spPr bwMode="auto">
          <a:xfrm flipV="1">
            <a:off x="5467771" y="3885709"/>
            <a:ext cx="723326" cy="283036"/>
          </a:xfrm>
          <a:prstGeom prst="straightConnector1">
            <a:avLst/>
          </a:prstGeom>
          <a:ln w="3175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3D9740A-A4B1-B0A4-90C1-7DA30BEF7AE4}"/>
              </a:ext>
            </a:extLst>
          </p:cNvPr>
          <p:cNvCxnSpPr>
            <a:cxnSpLocks/>
            <a:stCxn id="7" idx="3"/>
            <a:endCxn id="15" idx="1"/>
          </p:cNvCxnSpPr>
          <p:nvPr/>
        </p:nvCxnSpPr>
        <p:spPr bwMode="auto">
          <a:xfrm>
            <a:off x="5447183" y="4898601"/>
            <a:ext cx="743914" cy="528715"/>
          </a:xfrm>
          <a:prstGeom prst="straightConnector1">
            <a:avLst/>
          </a:prstGeom>
          <a:ln w="3175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82F5BA2-1679-5BED-A71D-2CF29E296ACC}"/>
              </a:ext>
            </a:extLst>
          </p:cNvPr>
          <p:cNvCxnSpPr>
            <a:cxnSpLocks/>
            <a:stCxn id="8" idx="3"/>
            <a:endCxn id="14" idx="1"/>
          </p:cNvCxnSpPr>
          <p:nvPr/>
        </p:nvCxnSpPr>
        <p:spPr bwMode="auto">
          <a:xfrm flipV="1">
            <a:off x="5426595" y="4913447"/>
            <a:ext cx="764502" cy="715010"/>
          </a:xfrm>
          <a:prstGeom prst="straightConnector1">
            <a:avLst/>
          </a:prstGeom>
          <a:ln w="3175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A4C55CC-BDD1-9307-5C57-3FCC1FB224DD}"/>
              </a:ext>
            </a:extLst>
          </p:cNvPr>
          <p:cNvCxnSpPr>
            <a:cxnSpLocks/>
            <a:stCxn id="6" idx="3"/>
            <a:endCxn id="16" idx="1"/>
          </p:cNvCxnSpPr>
          <p:nvPr/>
        </p:nvCxnSpPr>
        <p:spPr bwMode="auto">
          <a:xfrm>
            <a:off x="5467771" y="4168745"/>
            <a:ext cx="723326" cy="1772438"/>
          </a:xfrm>
          <a:prstGeom prst="straightConnector1">
            <a:avLst/>
          </a:prstGeom>
          <a:ln w="3175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Right Arrow 36">
            <a:extLst>
              <a:ext uri="{FF2B5EF4-FFF2-40B4-BE49-F238E27FC236}">
                <a16:creationId xmlns:a16="http://schemas.microsoft.com/office/drawing/2014/main" id="{3C48FF45-5F65-8938-559D-AEB66A867D60}"/>
              </a:ext>
            </a:extLst>
          </p:cNvPr>
          <p:cNvSpPr>
            <a:spLocks/>
          </p:cNvSpPr>
          <p:nvPr/>
        </p:nvSpPr>
        <p:spPr bwMode="auto">
          <a:xfrm>
            <a:off x="2610102" y="4387865"/>
            <a:ext cx="477213" cy="10800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1410501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FB4E4-F721-B0D5-A697-594898386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/>
              <a:t>Limitations of Process Isolation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BBEB6D-9B66-F84C-28C8-F39A19B87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993" y="1209188"/>
            <a:ext cx="7772400" cy="1498537"/>
          </a:xfrm>
        </p:spPr>
        <p:txBody>
          <a:bodyPr/>
          <a:lstStyle/>
          <a:p>
            <a:r>
              <a:rPr lang="en-KR" b="0" dirty="0"/>
              <a:t>O</a:t>
            </a:r>
            <a:r>
              <a:rPr lang="en-US" b="0" dirty="0"/>
              <a:t>S</a:t>
            </a:r>
            <a:r>
              <a:rPr lang="en-KR" b="0" dirty="0"/>
              <a:t>es enforce isolation at </a:t>
            </a:r>
            <a:r>
              <a:rPr lang="en-KR" dirty="0"/>
              <a:t>process</a:t>
            </a:r>
            <a:r>
              <a:rPr lang="en-KR" b="0" dirty="0"/>
              <a:t> granularity</a:t>
            </a:r>
          </a:p>
          <a:p>
            <a:r>
              <a:rPr lang="en-KR" b="0" dirty="0"/>
              <a:t>Used in many modern software (web browsers, OpenSSH), but…</a:t>
            </a:r>
          </a:p>
          <a:p>
            <a:endParaRPr lang="en-KR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D26B9-A5F4-6493-4183-9A11495224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16</a:t>
            </a:fld>
            <a:endParaRPr lang="en-US" altLang="ja-JP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4F697A-ACB6-5036-0D9F-3D55EF18DD20}"/>
              </a:ext>
            </a:extLst>
          </p:cNvPr>
          <p:cNvSpPr/>
          <p:nvPr/>
        </p:nvSpPr>
        <p:spPr bwMode="auto">
          <a:xfrm>
            <a:off x="972203" y="5441866"/>
            <a:ext cx="2880320" cy="718247"/>
          </a:xfrm>
          <a:prstGeom prst="rect">
            <a:avLst/>
          </a:prstGeom>
          <a:noFill/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dirty="0"/>
              <a:t>Operating System</a:t>
            </a: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3145BB2-556C-37E8-CB79-E5CAE21B159A}"/>
              </a:ext>
            </a:extLst>
          </p:cNvPr>
          <p:cNvSpPr/>
          <p:nvPr/>
        </p:nvSpPr>
        <p:spPr bwMode="auto">
          <a:xfrm>
            <a:off x="684213" y="3933056"/>
            <a:ext cx="768099" cy="768099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sz="1800" dirty="0"/>
              <a:t>Proc. 1</a:t>
            </a:r>
            <a:endParaRPr kumimoji="0" lang="en-KR" sz="18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46DE261-1EBD-2F28-E865-CD73DDA25847}"/>
              </a:ext>
            </a:extLst>
          </p:cNvPr>
          <p:cNvSpPr/>
          <p:nvPr/>
        </p:nvSpPr>
        <p:spPr bwMode="auto">
          <a:xfrm>
            <a:off x="2022123" y="3933056"/>
            <a:ext cx="768099" cy="7680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sz="1800" dirty="0"/>
              <a:t>Proc. 2</a:t>
            </a:r>
            <a:endParaRPr kumimoji="0" lang="en-KR" sz="18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DD2DCDE-D1D1-75B4-3A5D-18B47A813FEF}"/>
              </a:ext>
            </a:extLst>
          </p:cNvPr>
          <p:cNvSpPr/>
          <p:nvPr/>
        </p:nvSpPr>
        <p:spPr bwMode="auto">
          <a:xfrm>
            <a:off x="3360033" y="3934707"/>
            <a:ext cx="768099" cy="768099"/>
          </a:xfrm>
          <a:prstGeom prst="rect">
            <a:avLst/>
          </a:prstGeom>
          <a:solidFill>
            <a:schemeClr val="accent5">
              <a:lumMod val="9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sz="1800" dirty="0"/>
              <a:t>Proc. 2</a:t>
            </a:r>
            <a:endParaRPr kumimoji="0" lang="en-KR" sz="18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9" name="Left-Right Arrow 18">
            <a:extLst>
              <a:ext uri="{FF2B5EF4-FFF2-40B4-BE49-F238E27FC236}">
                <a16:creationId xmlns:a16="http://schemas.microsoft.com/office/drawing/2014/main" id="{A3524CE5-0A5C-C45B-7226-217005A696FE}"/>
              </a:ext>
            </a:extLst>
          </p:cNvPr>
          <p:cNvSpPr/>
          <p:nvPr/>
        </p:nvSpPr>
        <p:spPr bwMode="auto">
          <a:xfrm>
            <a:off x="1440255" y="4765466"/>
            <a:ext cx="1944216" cy="543691"/>
          </a:xfrm>
          <a:prstGeom prst="left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1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system calls</a:t>
            </a:r>
          </a:p>
        </p:txBody>
      </p:sp>
      <p:sp>
        <p:nvSpPr>
          <p:cNvPr id="21" name="Left-Right Arrow 20">
            <a:extLst>
              <a:ext uri="{FF2B5EF4-FFF2-40B4-BE49-F238E27FC236}">
                <a16:creationId xmlns:a16="http://schemas.microsoft.com/office/drawing/2014/main" id="{C8974575-712D-5721-A924-79AEC0DA3F1F}"/>
              </a:ext>
            </a:extLst>
          </p:cNvPr>
          <p:cNvSpPr/>
          <p:nvPr/>
        </p:nvSpPr>
        <p:spPr bwMode="auto">
          <a:xfrm rot="16200000">
            <a:off x="1412883" y="4068170"/>
            <a:ext cx="648669" cy="479487"/>
          </a:xfrm>
          <a:prstGeom prst="left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1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IPC</a:t>
            </a:r>
          </a:p>
        </p:txBody>
      </p:sp>
      <p:sp>
        <p:nvSpPr>
          <p:cNvPr id="24" name="Left-Right Arrow 23">
            <a:extLst>
              <a:ext uri="{FF2B5EF4-FFF2-40B4-BE49-F238E27FC236}">
                <a16:creationId xmlns:a16="http://schemas.microsoft.com/office/drawing/2014/main" id="{2C492ED1-0301-91B4-4620-BA7FC375958B}"/>
              </a:ext>
            </a:extLst>
          </p:cNvPr>
          <p:cNvSpPr/>
          <p:nvPr/>
        </p:nvSpPr>
        <p:spPr bwMode="auto">
          <a:xfrm rot="16200000">
            <a:off x="2750793" y="4068169"/>
            <a:ext cx="648669" cy="479487"/>
          </a:xfrm>
          <a:prstGeom prst="left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1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IPC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8ED2A8CE-1E2F-A31D-164E-69A14223D730}"/>
              </a:ext>
            </a:extLst>
          </p:cNvPr>
          <p:cNvSpPr txBox="1">
            <a:spLocks/>
          </p:cNvSpPr>
          <p:nvPr/>
        </p:nvSpPr>
        <p:spPr bwMode="auto">
          <a:xfrm>
            <a:off x="4422334" y="3573016"/>
            <a:ext cx="4410784" cy="3180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b="0" kern="0" dirty="0">
                <a:solidFill>
                  <a:srgbClr val="FF0000"/>
                </a:solidFill>
              </a:rPr>
              <a:t>High engineering/ development costs</a:t>
            </a:r>
          </a:p>
          <a:p>
            <a:r>
              <a:rPr lang="en-US" b="0" kern="0" dirty="0">
                <a:solidFill>
                  <a:srgbClr val="FF0000"/>
                </a:solidFill>
              </a:rPr>
              <a:t>High costs of Inter Process Communication (IPC)</a:t>
            </a:r>
          </a:p>
          <a:p>
            <a:endParaRPr lang="en-KR" b="0" kern="0" dirty="0">
              <a:solidFill>
                <a:srgbClr val="FF0000"/>
              </a:solidFill>
            </a:endParaRPr>
          </a:p>
          <a:p>
            <a:endParaRPr lang="en-KR" b="0" kern="0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937746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6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5E682-3B96-A3C2-2D30-C947A6698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In-process Isolation Primities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8C5C1-6DAE-21C6-4690-C20EB310ED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196975"/>
            <a:ext cx="7772400" cy="2880097"/>
          </a:xfrm>
        </p:spPr>
        <p:txBody>
          <a:bodyPr/>
          <a:lstStyle/>
          <a:p>
            <a:pPr marL="0" indent="0">
              <a:buNone/>
            </a:pPr>
            <a:r>
              <a:rPr lang="en-KR" b="0" dirty="0"/>
              <a:t>Modern hardware establishes</a:t>
            </a:r>
            <a:r>
              <a:rPr lang="en-KR" dirty="0"/>
              <a:t> in-process </a:t>
            </a:r>
            <a:r>
              <a:rPr lang="en-KR" b="0" dirty="0"/>
              <a:t>memory protection</a:t>
            </a:r>
          </a:p>
          <a:p>
            <a:r>
              <a:rPr lang="en-KR" b="0" dirty="0"/>
              <a:t>Intel Protection Keys for Userspace</a:t>
            </a:r>
          </a:p>
          <a:p>
            <a:r>
              <a:rPr lang="en-KR" b="0" dirty="0"/>
              <a:t>ARM Memory Tagging Extension (MTE)</a:t>
            </a:r>
          </a:p>
          <a:p>
            <a:r>
              <a:rPr lang="en-US" b="0" dirty="0"/>
              <a:t>Capability Hardware Enhanced RISC Instructions (CHERI)</a:t>
            </a:r>
            <a:endParaRPr lang="en-KR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A52E35-1FF4-9C6A-A1DB-919A4D2F0F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17</a:t>
            </a:fld>
            <a:endParaRPr lang="en-US" altLang="ja-JP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8659282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FC0F7-316F-C5ED-B594-0F882C3E4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HW-assisted In-process Isolation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4DC357-EAD2-DF21-BB1F-2628212522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18</a:t>
            </a:fld>
            <a:endParaRPr lang="en-US" altLang="ja-JP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8C2D0B-47BD-363E-4D64-211E020C4360}"/>
              </a:ext>
            </a:extLst>
          </p:cNvPr>
          <p:cNvSpPr/>
          <p:nvPr/>
        </p:nvSpPr>
        <p:spPr bwMode="auto">
          <a:xfrm>
            <a:off x="1964882" y="3557982"/>
            <a:ext cx="5400600" cy="2628292"/>
          </a:xfrm>
          <a:prstGeom prst="rect">
            <a:avLst/>
          </a:prstGeom>
          <a:noFill/>
          <a:ln w="508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6E3C90-E145-6B5D-27F6-D6C18B0239D3}"/>
              </a:ext>
            </a:extLst>
          </p:cNvPr>
          <p:cNvSpPr/>
          <p:nvPr/>
        </p:nvSpPr>
        <p:spPr bwMode="auto">
          <a:xfrm>
            <a:off x="2108898" y="4082125"/>
            <a:ext cx="5055390" cy="432048"/>
          </a:xfrm>
          <a:prstGeom prst="rect">
            <a:avLst/>
          </a:prstGeom>
          <a:solidFill>
            <a:schemeClr val="bg1">
              <a:lumMod val="85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0347F9-09E2-9AB2-A99D-EC7162D8D16E}"/>
              </a:ext>
            </a:extLst>
          </p:cNvPr>
          <p:cNvSpPr/>
          <p:nvPr/>
        </p:nvSpPr>
        <p:spPr bwMode="auto">
          <a:xfrm>
            <a:off x="2382100" y="4082125"/>
            <a:ext cx="806918" cy="432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AD2E33-42E6-22D7-1A10-FD136B600C51}"/>
              </a:ext>
            </a:extLst>
          </p:cNvPr>
          <p:cNvSpPr/>
          <p:nvPr/>
        </p:nvSpPr>
        <p:spPr bwMode="auto">
          <a:xfrm>
            <a:off x="3549058" y="4090721"/>
            <a:ext cx="806918" cy="432048"/>
          </a:xfrm>
          <a:prstGeom prst="rect">
            <a:avLst/>
          </a:prstGeom>
          <a:solidFill>
            <a:srgbClr val="92D050"/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5ABAAE-D633-55E3-0D1F-0D2CA4A75D64}"/>
              </a:ext>
            </a:extLst>
          </p:cNvPr>
          <p:cNvSpPr/>
          <p:nvPr/>
        </p:nvSpPr>
        <p:spPr bwMode="auto">
          <a:xfrm>
            <a:off x="4716016" y="4082125"/>
            <a:ext cx="806918" cy="432048"/>
          </a:xfrm>
          <a:prstGeom prst="rect">
            <a:avLst/>
          </a:prstGeom>
          <a:solidFill>
            <a:schemeClr val="accent5">
              <a:lumMod val="9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B5D711-39E6-7D85-124F-602BC8F9B22A}"/>
              </a:ext>
            </a:extLst>
          </p:cNvPr>
          <p:cNvSpPr/>
          <p:nvPr/>
        </p:nvSpPr>
        <p:spPr bwMode="auto">
          <a:xfrm>
            <a:off x="5922672" y="4077609"/>
            <a:ext cx="806918" cy="432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751502-29FD-045F-06B4-F36EC58E981B}"/>
              </a:ext>
            </a:extLst>
          </p:cNvPr>
          <p:cNvSpPr/>
          <p:nvPr/>
        </p:nvSpPr>
        <p:spPr bwMode="auto">
          <a:xfrm>
            <a:off x="2310869" y="4718247"/>
            <a:ext cx="950933" cy="432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1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Network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5B815B-52AF-3E56-CBF9-FA4795B30B43}"/>
              </a:ext>
            </a:extLst>
          </p:cNvPr>
          <p:cNvSpPr/>
          <p:nvPr/>
        </p:nvSpPr>
        <p:spPr bwMode="auto">
          <a:xfrm>
            <a:off x="3554897" y="4708388"/>
            <a:ext cx="806918" cy="432048"/>
          </a:xfrm>
          <a:prstGeom prst="rect">
            <a:avLst/>
          </a:prstGeom>
          <a:solidFill>
            <a:srgbClr val="92D050"/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1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Crypto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FECCDA1-98BB-F960-4908-B7D4A6890FDF}"/>
              </a:ext>
            </a:extLst>
          </p:cNvPr>
          <p:cNvSpPr/>
          <p:nvPr/>
        </p:nvSpPr>
        <p:spPr bwMode="auto">
          <a:xfrm>
            <a:off x="4721855" y="4716202"/>
            <a:ext cx="806918" cy="432048"/>
          </a:xfrm>
          <a:prstGeom prst="rect">
            <a:avLst/>
          </a:prstGeom>
          <a:solidFill>
            <a:schemeClr val="accent5">
              <a:lumMod val="9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1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Math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3CDD1F-B613-9F6C-6828-3749BDF63B48}"/>
              </a:ext>
            </a:extLst>
          </p:cNvPr>
          <p:cNvSpPr/>
          <p:nvPr/>
        </p:nvSpPr>
        <p:spPr bwMode="auto">
          <a:xfrm>
            <a:off x="5945448" y="4716202"/>
            <a:ext cx="806918" cy="432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sz="1400" dirty="0"/>
              <a:t>Util</a:t>
            </a:r>
            <a:endParaRPr kumimoji="0" lang="en-KR" sz="1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CCB0E6-501F-BD07-077C-9C402CAE98A8}"/>
              </a:ext>
            </a:extLst>
          </p:cNvPr>
          <p:cNvSpPr/>
          <p:nvPr/>
        </p:nvSpPr>
        <p:spPr bwMode="auto">
          <a:xfrm>
            <a:off x="2277242" y="3982597"/>
            <a:ext cx="1036436" cy="1231570"/>
          </a:xfrm>
          <a:prstGeom prst="rect">
            <a:avLst/>
          </a:prstGeom>
          <a:noFill/>
          <a:ln w="44450" cap="flat" cmpd="sng" algn="ctr">
            <a:solidFill>
              <a:schemeClr val="accent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53B5734-656F-2F68-6935-BC7FAF14E6DD}"/>
              </a:ext>
            </a:extLst>
          </p:cNvPr>
          <p:cNvSpPr txBox="1"/>
          <p:nvPr/>
        </p:nvSpPr>
        <p:spPr>
          <a:xfrm>
            <a:off x="2699721" y="3501008"/>
            <a:ext cx="36086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dirty="0"/>
              <a:t>Process Memory space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B0ED13B-E4DB-A702-4EA8-B67138ACF255}"/>
              </a:ext>
            </a:extLst>
          </p:cNvPr>
          <p:cNvSpPr/>
          <p:nvPr/>
        </p:nvSpPr>
        <p:spPr bwMode="auto">
          <a:xfrm>
            <a:off x="3453210" y="3982597"/>
            <a:ext cx="1036436" cy="1231570"/>
          </a:xfrm>
          <a:prstGeom prst="rect">
            <a:avLst/>
          </a:prstGeom>
          <a:noFill/>
          <a:ln w="44450" cap="flat" cmpd="sng" algn="ctr">
            <a:solidFill>
              <a:schemeClr val="accent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F0DBDB9-EDA3-6E4B-E7A4-640909A66246}"/>
              </a:ext>
            </a:extLst>
          </p:cNvPr>
          <p:cNvSpPr/>
          <p:nvPr/>
        </p:nvSpPr>
        <p:spPr bwMode="auto">
          <a:xfrm>
            <a:off x="4629178" y="3982597"/>
            <a:ext cx="1036436" cy="1231570"/>
          </a:xfrm>
          <a:prstGeom prst="rect">
            <a:avLst/>
          </a:prstGeom>
          <a:noFill/>
          <a:ln w="44450" cap="flat" cmpd="sng" algn="ctr">
            <a:solidFill>
              <a:schemeClr val="accent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668BB31-3D94-60A8-0595-ADA6CCE6C998}"/>
              </a:ext>
            </a:extLst>
          </p:cNvPr>
          <p:cNvSpPr/>
          <p:nvPr/>
        </p:nvSpPr>
        <p:spPr bwMode="auto">
          <a:xfrm>
            <a:off x="5805146" y="3982597"/>
            <a:ext cx="1036436" cy="1231570"/>
          </a:xfrm>
          <a:prstGeom prst="rect">
            <a:avLst/>
          </a:prstGeom>
          <a:noFill/>
          <a:ln w="44450" cap="flat" cmpd="sng" algn="ctr">
            <a:solidFill>
              <a:schemeClr val="accent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1AFACA8-0205-E748-8CEF-D8B9DE616D43}"/>
              </a:ext>
            </a:extLst>
          </p:cNvPr>
          <p:cNvSpPr txBox="1"/>
          <p:nvPr/>
        </p:nvSpPr>
        <p:spPr>
          <a:xfrm>
            <a:off x="3189018" y="5647398"/>
            <a:ext cx="2872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b="0" dirty="0"/>
              <a:t>In-process domains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BEFF89C-1396-59B2-0F88-462AB4F6D249}"/>
              </a:ext>
            </a:extLst>
          </p:cNvPr>
          <p:cNvCxnSpPr>
            <a:cxnSpLocks/>
            <a:stCxn id="13" idx="1"/>
            <a:endCxn id="8" idx="2"/>
          </p:cNvCxnSpPr>
          <p:nvPr/>
        </p:nvCxnSpPr>
        <p:spPr bwMode="auto">
          <a:xfrm flipH="1" flipV="1">
            <a:off x="3952517" y="4522769"/>
            <a:ext cx="769338" cy="409457"/>
          </a:xfrm>
          <a:prstGeom prst="straightConnector1">
            <a:avLst/>
          </a:prstGeom>
          <a:ln w="60325">
            <a:solidFill>
              <a:srgbClr val="FF0000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1CD95AA1-DA94-1A09-FB9C-43D030AE26DB}"/>
              </a:ext>
            </a:extLst>
          </p:cNvPr>
          <p:cNvSpPr txBox="1"/>
          <p:nvPr/>
        </p:nvSpPr>
        <p:spPr>
          <a:xfrm rot="2049674">
            <a:off x="4049255" y="4423814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sz="32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885A238-4B05-F1AD-1E46-40CF1CAFCFAC}"/>
              </a:ext>
            </a:extLst>
          </p:cNvPr>
          <p:cNvSpPr/>
          <p:nvPr/>
        </p:nvSpPr>
        <p:spPr bwMode="auto">
          <a:xfrm>
            <a:off x="4725316" y="4711901"/>
            <a:ext cx="806918" cy="432048"/>
          </a:xfrm>
          <a:prstGeom prst="rect">
            <a:avLst/>
          </a:prstGeom>
          <a:solidFill>
            <a:schemeClr val="accent5">
              <a:lumMod val="90000"/>
            </a:schemeClr>
          </a:solidFill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1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Math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52542D9-4D25-8D48-6822-09CE49DF9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7704" y="4478939"/>
            <a:ext cx="518859" cy="518859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8CE6B4F-CD8E-DA34-B095-A2D886F8D8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3457" y="4067679"/>
            <a:ext cx="485986" cy="485986"/>
          </a:xfrm>
          <a:prstGeom prst="rect">
            <a:avLst/>
          </a:prstGeom>
        </p:spPr>
      </p:pic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1CFB4FE4-F860-7C9C-BC2A-E4B1509A1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196975"/>
            <a:ext cx="7772400" cy="2390728"/>
          </a:xfrm>
        </p:spPr>
        <p:txBody>
          <a:bodyPr/>
          <a:lstStyle/>
          <a:p>
            <a:r>
              <a:rPr lang="en-US" b="0" dirty="0"/>
              <a:t>Divide a process into sub-process domains </a:t>
            </a:r>
          </a:p>
          <a:p>
            <a:r>
              <a:rPr lang="en-US" b="0" dirty="0"/>
              <a:t>Limiting blast radius of software bug in one domain</a:t>
            </a:r>
            <a:endParaRPr lang="en-KR" b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119381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07719-4C8F-0A07-1F3F-B7FE29F18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7DC8F-0267-7050-473D-489CB3137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Limitations of OS Protection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9B1FEB-7737-B306-5D25-AB54EEBB57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KR" b="0" dirty="0">
                <a:solidFill>
                  <a:schemeClr val="tx1">
                    <a:alpha val="50052"/>
                  </a:schemeClr>
                </a:solidFill>
              </a:rPr>
              <a:t>OS-provided protection is no longer sufficient in the modern age</a:t>
            </a:r>
          </a:p>
          <a:p>
            <a:r>
              <a:rPr lang="en-KR" b="0" dirty="0">
                <a:solidFill>
                  <a:schemeClr val="tx1">
                    <a:alpha val="50052"/>
                  </a:schemeClr>
                </a:solidFill>
              </a:rPr>
              <a:t>Individual programs </a:t>
            </a:r>
            <a:r>
              <a:rPr lang="en-US" b="0" dirty="0">
                <a:solidFill>
                  <a:schemeClr val="tx1">
                    <a:alpha val="50052"/>
                  </a:schemeClr>
                </a:solidFill>
              </a:rPr>
              <a:t>are</a:t>
            </a:r>
            <a:r>
              <a:rPr lang="en-KR" b="0" dirty="0">
                <a:solidFill>
                  <a:schemeClr val="tx1">
                    <a:alpha val="50052"/>
                  </a:schemeClr>
                </a:solidFill>
              </a:rPr>
              <a:t> increasingly complicated </a:t>
            </a:r>
            <a:r>
              <a:rPr lang="en-US" b="0" dirty="0">
                <a:solidFill>
                  <a:schemeClr val="tx1">
                    <a:alpha val="50052"/>
                  </a:schemeClr>
                </a:solidFill>
                <a:ea typeface="+mn-lt"/>
                <a:cs typeface="+mn-lt"/>
              </a:rPr>
              <a:t>→</a:t>
            </a:r>
            <a:r>
              <a:rPr lang="en-KR" b="0" dirty="0">
                <a:solidFill>
                  <a:schemeClr val="tx1">
                    <a:alpha val="50052"/>
                  </a:schemeClr>
                </a:solidFill>
              </a:rPr>
              <a:t> need for </a:t>
            </a:r>
            <a:r>
              <a:rPr lang="en-KR" dirty="0">
                <a:solidFill>
                  <a:schemeClr val="tx1">
                    <a:alpha val="50052"/>
                  </a:schemeClr>
                </a:solidFill>
              </a:rPr>
              <a:t>fine-grained isolation</a:t>
            </a:r>
            <a:endParaRPr lang="en-KR" dirty="0">
              <a:solidFill>
                <a:schemeClr val="tx1">
                  <a:alpha val="50052"/>
                </a:schemeClr>
              </a:solidFill>
              <a:cs typeface="Arial"/>
            </a:endParaRPr>
          </a:p>
          <a:p>
            <a:r>
              <a:rPr lang="en-KR" b="0">
                <a:solidFill>
                  <a:schemeClr val="accent2"/>
                </a:solidFill>
              </a:rPr>
              <a:t>Trust crisis in the cloud </a:t>
            </a:r>
            <a:r>
              <a:rPr lang="en-US" b="0">
                <a:solidFill>
                  <a:schemeClr val="accent2"/>
                </a:solidFill>
                <a:ea typeface="+mn-lt"/>
                <a:cs typeface="+mn-lt"/>
              </a:rPr>
              <a:t>→</a:t>
            </a:r>
            <a:r>
              <a:rPr lang="en-KR" b="0">
                <a:solidFill>
                  <a:schemeClr val="accent2"/>
                </a:solidFill>
                <a:sym typeface="Wingdings" pitchFamily="2" charset="2"/>
              </a:rPr>
              <a:t> need to </a:t>
            </a:r>
            <a:r>
              <a:rPr lang="en-KR" b="0" dirty="0">
                <a:solidFill>
                  <a:schemeClr val="accent2"/>
                </a:solidFill>
              </a:rPr>
              <a:t> </a:t>
            </a:r>
            <a:r>
              <a:rPr lang="en-KR" dirty="0">
                <a:solidFill>
                  <a:schemeClr val="accent2"/>
                </a:solidFill>
              </a:rPr>
              <a:t>rethink system trust model</a:t>
            </a:r>
            <a:endParaRPr lang="en-KR" dirty="0">
              <a:solidFill>
                <a:schemeClr val="accent2"/>
              </a:solidFill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7758CA-7DBA-DF06-A7BB-33D9EDE089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19</a:t>
            </a:fld>
            <a:endParaRPr lang="en-US" altLang="ja-JP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2224849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EDA78-4309-9699-D6FA-604ECD47C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D78A1-4B1F-0E50-7CD0-F3A91A580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Need for trust in cloud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4431A1-40ED-750E-1089-00C54C892A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20</a:t>
            </a:fld>
            <a:endParaRPr lang="en-US" altLang="ja-JP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327B10-8826-7F84-93E4-66D53791FB5E}"/>
              </a:ext>
            </a:extLst>
          </p:cNvPr>
          <p:cNvSpPr/>
          <p:nvPr/>
        </p:nvSpPr>
        <p:spPr bwMode="auto">
          <a:xfrm>
            <a:off x="5322870" y="4511517"/>
            <a:ext cx="2880320" cy="718247"/>
          </a:xfrm>
          <a:prstGeom prst="rect">
            <a:avLst/>
          </a:prstGeom>
          <a:noFill/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dirty="0"/>
              <a:t>Operating System</a:t>
            </a: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327D44-026B-790A-5645-B82370923014}"/>
              </a:ext>
            </a:extLst>
          </p:cNvPr>
          <p:cNvSpPr/>
          <p:nvPr/>
        </p:nvSpPr>
        <p:spPr bwMode="auto">
          <a:xfrm>
            <a:off x="5007956" y="2964029"/>
            <a:ext cx="1656184" cy="7680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sz="1800" dirty="0"/>
              <a:t>Sensitive Computation</a:t>
            </a:r>
            <a:endParaRPr kumimoji="0" lang="en-KR" sz="18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3C7EBF9-CDF8-3691-1436-BAB2AA747B4E}"/>
              </a:ext>
            </a:extLst>
          </p:cNvPr>
          <p:cNvSpPr/>
          <p:nvPr/>
        </p:nvSpPr>
        <p:spPr bwMode="auto">
          <a:xfrm>
            <a:off x="7384220" y="2991338"/>
            <a:ext cx="1296144" cy="768099"/>
          </a:xfrm>
          <a:prstGeom prst="rect">
            <a:avLst/>
          </a:prstGeom>
          <a:solidFill>
            <a:schemeClr val="accent5">
              <a:lumMod val="9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sz="1800" dirty="0"/>
              <a:t>Malicious App</a:t>
            </a:r>
            <a:endParaRPr kumimoji="0" lang="en-KR" sz="18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144B3BBB-99AF-1F43-2481-B826FB368227}"/>
              </a:ext>
            </a:extLst>
          </p:cNvPr>
          <p:cNvSpPr>
            <a:spLocks/>
          </p:cNvSpPr>
          <p:nvPr/>
        </p:nvSpPr>
        <p:spPr bwMode="auto">
          <a:xfrm rot="10800000">
            <a:off x="6763031" y="2916847"/>
            <a:ext cx="477213" cy="917079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dirty="0">
                <a:solidFill>
                  <a:srgbClr val="FF0000"/>
                </a:solidFill>
                <a:latin typeface="Arial" pitchFamily="34" charset="0"/>
              </a:rPr>
              <a:t>X</a:t>
            </a:r>
            <a:endParaRPr kumimoji="0" lang="en-KR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ED05A8C-E85B-F07C-0B41-CE621A4837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0087" y="3312182"/>
            <a:ext cx="518859" cy="518859"/>
          </a:xfrm>
          <a:prstGeom prst="rect">
            <a:avLst/>
          </a:prstGeom>
        </p:spPr>
      </p:pic>
      <p:sp>
        <p:nvSpPr>
          <p:cNvPr id="18" name="Right Arrow 17">
            <a:extLst>
              <a:ext uri="{FF2B5EF4-FFF2-40B4-BE49-F238E27FC236}">
                <a16:creationId xmlns:a16="http://schemas.microsoft.com/office/drawing/2014/main" id="{5D3AAD58-E2B3-3745-A952-D987A22A6045}"/>
              </a:ext>
            </a:extLst>
          </p:cNvPr>
          <p:cNvSpPr>
            <a:spLocks/>
          </p:cNvSpPr>
          <p:nvPr/>
        </p:nvSpPr>
        <p:spPr bwMode="auto">
          <a:xfrm rot="5400000">
            <a:off x="7506044" y="3633957"/>
            <a:ext cx="477213" cy="917079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dirty="0">
                <a:solidFill>
                  <a:srgbClr val="FF0000"/>
                </a:solidFill>
                <a:latin typeface="Arial" pitchFamily="34" charset="0"/>
              </a:rPr>
              <a:t>X</a:t>
            </a:r>
            <a:endParaRPr kumimoji="0" lang="en-KR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B4F7D3D-72D6-FA45-D2A6-9CD382F940A5}"/>
              </a:ext>
            </a:extLst>
          </p:cNvPr>
          <p:cNvSpPr/>
          <p:nvPr/>
        </p:nvSpPr>
        <p:spPr bwMode="auto">
          <a:xfrm>
            <a:off x="5322870" y="4508263"/>
            <a:ext cx="2880320" cy="718247"/>
          </a:xfrm>
          <a:prstGeom prst="rect">
            <a:avLst/>
          </a:prstGeom>
          <a:solidFill>
            <a:schemeClr val="accent5">
              <a:lumMod val="9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dirty="0"/>
              <a:t>Operating System</a:t>
            </a: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8A31FB6-F971-E0ED-7597-191FCB33D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8107" y="4383124"/>
            <a:ext cx="518859" cy="518859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75F98D2-708A-3825-75FD-1787DF03BD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246" y="1093580"/>
            <a:ext cx="8001841" cy="2386291"/>
          </a:xfrm>
        </p:spPr>
        <p:txBody>
          <a:bodyPr/>
          <a:lstStyle/>
          <a:p>
            <a:r>
              <a:rPr lang="en-US" b="0" dirty="0"/>
              <a:t>OS protection isolates applications from each other</a:t>
            </a:r>
          </a:p>
          <a:p>
            <a:r>
              <a:rPr lang="en-US" b="0" dirty="0"/>
              <a:t>And isolates applications from the OS. But …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D3EDEE6-1826-849E-1C95-1F139CC53437}"/>
              </a:ext>
            </a:extLst>
          </p:cNvPr>
          <p:cNvSpPr txBox="1">
            <a:spLocks/>
          </p:cNvSpPr>
          <p:nvPr/>
        </p:nvSpPr>
        <p:spPr bwMode="auto">
          <a:xfrm>
            <a:off x="330255" y="3279259"/>
            <a:ext cx="4612080" cy="2575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b="0" kern="0" dirty="0">
                <a:solidFill>
                  <a:srgbClr val="FF0000"/>
                </a:solidFill>
              </a:rPr>
              <a:t>OSes expose huge attack surfaces (millions of LoC)</a:t>
            </a:r>
          </a:p>
          <a:p>
            <a:r>
              <a:rPr lang="en-US" b="0" kern="0" dirty="0">
                <a:solidFill>
                  <a:srgbClr val="FF0000"/>
                </a:solidFill>
              </a:rPr>
              <a:t>Insider attacks: cloud provider can install malicious OSes</a:t>
            </a:r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5C8F4093-9D14-0B1B-F475-A9B9E3125D37}"/>
              </a:ext>
            </a:extLst>
          </p:cNvPr>
          <p:cNvSpPr>
            <a:spLocks/>
          </p:cNvSpPr>
          <p:nvPr/>
        </p:nvSpPr>
        <p:spPr bwMode="auto">
          <a:xfrm rot="5400000">
            <a:off x="7326527" y="3920120"/>
            <a:ext cx="997740" cy="505203"/>
          </a:xfrm>
          <a:prstGeom prst="rightArrow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3DCCEDD3-9882-A61C-2CDE-C2ED8DAEC59C}"/>
              </a:ext>
            </a:extLst>
          </p:cNvPr>
          <p:cNvSpPr>
            <a:spLocks/>
          </p:cNvSpPr>
          <p:nvPr/>
        </p:nvSpPr>
        <p:spPr bwMode="auto">
          <a:xfrm rot="16200000">
            <a:off x="5021092" y="3897347"/>
            <a:ext cx="997740" cy="505203"/>
          </a:xfrm>
          <a:prstGeom prst="rightArrow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pic>
        <p:nvPicPr>
          <p:cNvPr id="7" name="Picture 6" descr="A red face with horns and a black background&#10;&#10;AI-generated content may be incorrect.">
            <a:extLst>
              <a:ext uri="{FF2B5EF4-FFF2-40B4-BE49-F238E27FC236}">
                <a16:creationId xmlns:a16="http://schemas.microsoft.com/office/drawing/2014/main" id="{D544FF0F-6641-9196-E884-7FD9FCF303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199" y="5571063"/>
            <a:ext cx="518859" cy="51885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F5D91C8-429B-136C-C2B6-76501B7C041E}"/>
              </a:ext>
            </a:extLst>
          </p:cNvPr>
          <p:cNvSpPr txBox="1"/>
          <p:nvPr/>
        </p:nvSpPr>
        <p:spPr>
          <a:xfrm>
            <a:off x="6106433" y="5644222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latin typeface="Arial"/>
                <a:ea typeface="굴림"/>
                <a:cs typeface="Arial"/>
              </a:rPr>
              <a:t>Malicious admins</a:t>
            </a:r>
            <a:endParaRPr lang="en-US" sz="1800" dirty="0"/>
          </a:p>
        </p:txBody>
      </p:sp>
      <p:sp>
        <p:nvSpPr>
          <p:cNvPr id="11" name="Right Arrow 18">
            <a:extLst>
              <a:ext uri="{FF2B5EF4-FFF2-40B4-BE49-F238E27FC236}">
                <a16:creationId xmlns:a16="http://schemas.microsoft.com/office/drawing/2014/main" id="{A8BEC05C-4A9B-ABE0-78F6-463DAB60BA43}"/>
              </a:ext>
            </a:extLst>
          </p:cNvPr>
          <p:cNvSpPr>
            <a:spLocks/>
          </p:cNvSpPr>
          <p:nvPr/>
        </p:nvSpPr>
        <p:spPr bwMode="auto">
          <a:xfrm rot="-5400000">
            <a:off x="6138589" y="5092428"/>
            <a:ext cx="521002" cy="481757"/>
          </a:xfrm>
          <a:prstGeom prst="rightArrow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332502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9" grpId="0" animBg="1"/>
      <p:bldP spid="20" grpId="0" animBg="1"/>
      <p:bldP spid="9" grpId="0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73579-69B0-FD32-2B60-6B10926F3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Hardware Trusted Execution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E5029-7CB2-128B-22A6-EC086431A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196975"/>
            <a:ext cx="7772400" cy="1183666"/>
          </a:xfrm>
        </p:spPr>
        <p:txBody>
          <a:bodyPr/>
          <a:lstStyle/>
          <a:p>
            <a:r>
              <a:rPr lang="en-KR" b="0" dirty="0"/>
              <a:t>Intel SGX (2015) establishes hardware-protected </a:t>
            </a:r>
            <a:r>
              <a:rPr lang="en-KR" dirty="0"/>
              <a:t>secure enclaves </a:t>
            </a:r>
            <a:r>
              <a:rPr lang="en-KR" b="0" dirty="0"/>
              <a:t>with strong </a:t>
            </a:r>
            <a:r>
              <a:rPr lang="en-KR" b="0"/>
              <a:t>isolation and memory encryption</a:t>
            </a:r>
            <a:r>
              <a:rPr lang="en-KR" dirty="0"/>
              <a:t> </a:t>
            </a:r>
            <a:endParaRPr lang="en-KR" dirty="0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4B9CE3-A153-BFC6-AD84-61094EF92D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21</a:t>
            </a:fld>
            <a:endParaRPr lang="en-US" altLang="ja-JP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582C25-F109-FE48-35D6-6A5CB95BE3A0}"/>
              </a:ext>
            </a:extLst>
          </p:cNvPr>
          <p:cNvSpPr/>
          <p:nvPr/>
        </p:nvSpPr>
        <p:spPr bwMode="auto">
          <a:xfrm>
            <a:off x="5148064" y="4196038"/>
            <a:ext cx="3103528" cy="437481"/>
          </a:xfrm>
          <a:prstGeom prst="rect">
            <a:avLst/>
          </a:prstGeom>
          <a:solidFill>
            <a:schemeClr val="accent5">
              <a:lumMod val="9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dirty="0"/>
              <a:t>OS</a:t>
            </a: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E0AB19-BB09-D4E5-EBF2-9CE6C88C376E}"/>
              </a:ext>
            </a:extLst>
          </p:cNvPr>
          <p:cNvSpPr/>
          <p:nvPr/>
        </p:nvSpPr>
        <p:spPr bwMode="auto">
          <a:xfrm>
            <a:off x="6923637" y="3284578"/>
            <a:ext cx="1296144" cy="768099"/>
          </a:xfrm>
          <a:prstGeom prst="rect">
            <a:avLst/>
          </a:prstGeom>
          <a:solidFill>
            <a:schemeClr val="accent5">
              <a:lumMod val="9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sz="1800" dirty="0"/>
              <a:t>Malicious App</a:t>
            </a:r>
            <a:endParaRPr kumimoji="0" lang="en-KR" sz="18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09BBD90-693C-1793-76BF-977A86094970}"/>
              </a:ext>
            </a:extLst>
          </p:cNvPr>
          <p:cNvSpPr/>
          <p:nvPr/>
        </p:nvSpPr>
        <p:spPr bwMode="auto">
          <a:xfrm>
            <a:off x="5148064" y="5491629"/>
            <a:ext cx="3103528" cy="7769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0" lang="en-KR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Hardware </a:t>
            </a:r>
          </a:p>
          <a:p>
            <a:pPr algn="ctr"/>
            <a:r>
              <a:rPr kumimoji="0" lang="en-KR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Root of </a:t>
            </a:r>
            <a:r>
              <a:rPr lang="en-US" dirty="0"/>
              <a:t>T</a:t>
            </a:r>
            <a:r>
              <a:rPr kumimoji="0" lang="en-KR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rust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3A41080-1B49-48A3-67EF-5949A29040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4430" y="3623060"/>
            <a:ext cx="518859" cy="51885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8B47927-F74E-C245-A042-1CE3FC56C4D1}"/>
              </a:ext>
            </a:extLst>
          </p:cNvPr>
          <p:cNvSpPr/>
          <p:nvPr/>
        </p:nvSpPr>
        <p:spPr bwMode="auto">
          <a:xfrm>
            <a:off x="5054638" y="2917964"/>
            <a:ext cx="1296144" cy="768099"/>
          </a:xfrm>
          <a:prstGeom prst="rect">
            <a:avLst/>
          </a:prstGeom>
          <a:solidFill>
            <a:schemeClr val="accent5">
              <a:lumMod val="9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18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3FC2FA-24AB-7CF7-64C2-D1C637AF4284}"/>
              </a:ext>
            </a:extLst>
          </p:cNvPr>
          <p:cNvSpPr/>
          <p:nvPr/>
        </p:nvSpPr>
        <p:spPr bwMode="auto">
          <a:xfrm>
            <a:off x="5118745" y="2981592"/>
            <a:ext cx="1080405" cy="4351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sz="1800" dirty="0"/>
              <a:t>Enclave</a:t>
            </a:r>
            <a:endParaRPr kumimoji="0" lang="en-KR" sz="18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2FFAAA-D136-59F0-06F3-6DB0DCC1291B}"/>
              </a:ext>
            </a:extLst>
          </p:cNvPr>
          <p:cNvSpPr/>
          <p:nvPr/>
        </p:nvSpPr>
        <p:spPr bwMode="auto">
          <a:xfrm>
            <a:off x="5148064" y="4767426"/>
            <a:ext cx="3103528" cy="437481"/>
          </a:xfrm>
          <a:prstGeom prst="rect">
            <a:avLst/>
          </a:prstGeom>
          <a:solidFill>
            <a:schemeClr val="accent5">
              <a:lumMod val="9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dirty="0"/>
              <a:t>Hypervisor</a:t>
            </a: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pic>
        <p:nvPicPr>
          <p:cNvPr id="3074" name="Picture 2" descr="What is Intel SGX and What are the Benefits? | phoenixNAP KB">
            <a:extLst>
              <a:ext uri="{FF2B5EF4-FFF2-40B4-BE49-F238E27FC236}">
                <a16:creationId xmlns:a16="http://schemas.microsoft.com/office/drawing/2014/main" id="{07481A72-6B2A-B07C-2DC1-F46E9CA929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7" t="28531" r="67472" b="28243"/>
          <a:stretch>
            <a:fillRect/>
          </a:stretch>
        </p:blipFill>
        <p:spPr bwMode="auto">
          <a:xfrm>
            <a:off x="5194545" y="5654345"/>
            <a:ext cx="518859" cy="505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B39614A-9C9D-7668-3B25-7C58288119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4930" y="4772426"/>
            <a:ext cx="518859" cy="51885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CEE5746-9570-301E-3722-4332ED37D7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6944" y="4169211"/>
            <a:ext cx="518859" cy="518859"/>
          </a:xfrm>
          <a:prstGeom prst="rect">
            <a:avLst/>
          </a:prstGeom>
        </p:spPr>
      </p:pic>
      <p:sp>
        <p:nvSpPr>
          <p:cNvPr id="24" name="Right Arrow 23">
            <a:extLst>
              <a:ext uri="{FF2B5EF4-FFF2-40B4-BE49-F238E27FC236}">
                <a16:creationId xmlns:a16="http://schemas.microsoft.com/office/drawing/2014/main" id="{BA600C4E-AEA1-E001-B4B9-9C2CFD58F34B}"/>
              </a:ext>
            </a:extLst>
          </p:cNvPr>
          <p:cNvSpPr>
            <a:spLocks/>
          </p:cNvSpPr>
          <p:nvPr/>
        </p:nvSpPr>
        <p:spPr bwMode="auto">
          <a:xfrm rot="14963977">
            <a:off x="5502647" y="3718239"/>
            <a:ext cx="1008837" cy="248237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sp>
        <p:nvSpPr>
          <p:cNvPr id="25" name="Right Arrow 24">
            <a:extLst>
              <a:ext uri="{FF2B5EF4-FFF2-40B4-BE49-F238E27FC236}">
                <a16:creationId xmlns:a16="http://schemas.microsoft.com/office/drawing/2014/main" id="{AD40680E-649F-4563-96F4-EBBA6122FCF9}"/>
              </a:ext>
            </a:extLst>
          </p:cNvPr>
          <p:cNvSpPr>
            <a:spLocks/>
          </p:cNvSpPr>
          <p:nvPr/>
        </p:nvSpPr>
        <p:spPr bwMode="auto">
          <a:xfrm rot="11550035">
            <a:off x="6123987" y="3340201"/>
            <a:ext cx="959252" cy="248237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sp>
        <p:nvSpPr>
          <p:cNvPr id="26" name="Right Arrow 25">
            <a:extLst>
              <a:ext uri="{FF2B5EF4-FFF2-40B4-BE49-F238E27FC236}">
                <a16:creationId xmlns:a16="http://schemas.microsoft.com/office/drawing/2014/main" id="{BAEA938A-2F5D-4EEF-EF30-32236CCAEA82}"/>
              </a:ext>
            </a:extLst>
          </p:cNvPr>
          <p:cNvSpPr>
            <a:spLocks/>
          </p:cNvSpPr>
          <p:nvPr/>
        </p:nvSpPr>
        <p:spPr bwMode="auto">
          <a:xfrm rot="16200000">
            <a:off x="4763401" y="4009673"/>
            <a:ext cx="1495021" cy="248237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82BA634-21F5-632E-10BD-55C0289B587B}"/>
              </a:ext>
            </a:extLst>
          </p:cNvPr>
          <p:cNvSpPr txBox="1"/>
          <p:nvPr/>
        </p:nvSpPr>
        <p:spPr>
          <a:xfrm rot="5400000">
            <a:off x="5324687" y="3637815"/>
            <a:ext cx="3417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KR" sz="3600" dirty="0">
                <a:solidFill>
                  <a:srgbClr val="FF0000"/>
                </a:solidFill>
                <a:latin typeface="Arial" pitchFamily="34" charset="0"/>
              </a:rPr>
              <a:t>X</a:t>
            </a:r>
            <a:endParaRPr lang="en-KR" sz="36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E8855A6-33E4-2378-D7D6-800016C8CE99}"/>
              </a:ext>
            </a:extLst>
          </p:cNvPr>
          <p:cNvSpPr txBox="1"/>
          <p:nvPr/>
        </p:nvSpPr>
        <p:spPr>
          <a:xfrm rot="3724852">
            <a:off x="5820512" y="3465270"/>
            <a:ext cx="3417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KR" sz="3600" dirty="0">
                <a:solidFill>
                  <a:srgbClr val="FF0000"/>
                </a:solidFill>
                <a:latin typeface="Arial" pitchFamily="34" charset="0"/>
              </a:rPr>
              <a:t>X</a:t>
            </a:r>
            <a:endParaRPr lang="en-KR" sz="36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A996B13-48F4-53C0-1234-ED815BBAAE68}"/>
              </a:ext>
            </a:extLst>
          </p:cNvPr>
          <p:cNvSpPr txBox="1"/>
          <p:nvPr/>
        </p:nvSpPr>
        <p:spPr>
          <a:xfrm rot="1278194">
            <a:off x="6377633" y="3121832"/>
            <a:ext cx="3417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KR" sz="3600" dirty="0">
                <a:solidFill>
                  <a:srgbClr val="FF0000"/>
                </a:solidFill>
                <a:latin typeface="Arial" pitchFamily="34" charset="0"/>
              </a:rPr>
              <a:t>X</a:t>
            </a:r>
            <a:endParaRPr lang="en-KR" sz="3600" dirty="0"/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8CF20B42-6CB2-62DF-C82C-4B54E567439A}"/>
              </a:ext>
            </a:extLst>
          </p:cNvPr>
          <p:cNvSpPr txBox="1">
            <a:spLocks/>
          </p:cNvSpPr>
          <p:nvPr/>
        </p:nvSpPr>
        <p:spPr bwMode="auto">
          <a:xfrm>
            <a:off x="574010" y="3134583"/>
            <a:ext cx="4344047" cy="2997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KR" b="0" kern="0" dirty="0">
                <a:solidFill>
                  <a:srgbClr val="FF0000"/>
                </a:solidFill>
              </a:rPr>
              <a:t>Require rewriting/adopting existing workloads</a:t>
            </a:r>
          </a:p>
          <a:p>
            <a:r>
              <a:rPr lang="en-KR" b="0" kern="0" dirty="0">
                <a:solidFill>
                  <a:srgbClr val="FF0000"/>
                </a:solidFill>
              </a:rPr>
              <a:t>Did not gain widespread adoption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63306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8CD5B8DC-0C6F-738A-101B-38766D0662AF}"/>
              </a:ext>
            </a:extLst>
          </p:cNvPr>
          <p:cNvSpPr/>
          <p:nvPr/>
        </p:nvSpPr>
        <p:spPr bwMode="auto">
          <a:xfrm>
            <a:off x="5508104" y="3109105"/>
            <a:ext cx="1778028" cy="16100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18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DC8BD4-18BC-77F4-2281-36398E448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Hardware Confidential VM (CVM)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1CCFB-B75A-E990-4BF9-4FE9D5B15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799" y="1196976"/>
            <a:ext cx="7871655" cy="1400404"/>
          </a:xfrm>
        </p:spPr>
        <p:txBody>
          <a:bodyPr/>
          <a:lstStyle/>
          <a:p>
            <a:r>
              <a:rPr lang="en-KR" b="0" dirty="0"/>
              <a:t>Confidential Virtual Machines (CVM), e.g., AMD SEV, Intel TDX, ARM CCA, bring </a:t>
            </a:r>
            <a:r>
              <a:rPr lang="en-KR" dirty="0"/>
              <a:t>entire VM </a:t>
            </a:r>
            <a:r>
              <a:rPr lang="en-KR" b="0" dirty="0"/>
              <a:t>(OS + applications) into protection</a:t>
            </a:r>
          </a:p>
          <a:p>
            <a:endParaRPr lang="en-KR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29C3D2-8D2A-3207-481D-F6D87C6750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22</a:t>
            </a:fld>
            <a:endParaRPr lang="en-US" altLang="ja-JP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F46F2D-1228-28AB-4049-74A2490DD978}"/>
              </a:ext>
            </a:extLst>
          </p:cNvPr>
          <p:cNvSpPr/>
          <p:nvPr/>
        </p:nvSpPr>
        <p:spPr bwMode="auto">
          <a:xfrm>
            <a:off x="5641034" y="4221088"/>
            <a:ext cx="1512168" cy="3479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dirty="0"/>
              <a:t>OS</a:t>
            </a: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FFC899-5405-6DAD-7BF4-4C1639BBBB00}"/>
              </a:ext>
            </a:extLst>
          </p:cNvPr>
          <p:cNvSpPr/>
          <p:nvPr/>
        </p:nvSpPr>
        <p:spPr bwMode="auto">
          <a:xfrm>
            <a:off x="5508104" y="5568144"/>
            <a:ext cx="3139102" cy="7769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0" lang="en-KR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Hardware </a:t>
            </a:r>
          </a:p>
          <a:p>
            <a:pPr algn="ctr"/>
            <a:r>
              <a:rPr kumimoji="0" lang="en-KR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Root of </a:t>
            </a:r>
            <a:r>
              <a:rPr lang="en-US" dirty="0"/>
              <a:t>T</a:t>
            </a:r>
            <a:r>
              <a:rPr kumimoji="0" lang="en-KR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rust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AF9C4D-AB0F-AF0E-C356-050CE103D00D}"/>
              </a:ext>
            </a:extLst>
          </p:cNvPr>
          <p:cNvSpPr/>
          <p:nvPr/>
        </p:nvSpPr>
        <p:spPr bwMode="auto">
          <a:xfrm>
            <a:off x="5641034" y="3580492"/>
            <a:ext cx="1512168" cy="514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sz="1800" dirty="0"/>
              <a:t>Application</a:t>
            </a:r>
            <a:endParaRPr kumimoji="0" lang="en-KR" sz="18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81A195-BB8D-25F3-6A9B-EA69C427AB88}"/>
              </a:ext>
            </a:extLst>
          </p:cNvPr>
          <p:cNvSpPr/>
          <p:nvPr/>
        </p:nvSpPr>
        <p:spPr bwMode="auto">
          <a:xfrm>
            <a:off x="5508104" y="4931582"/>
            <a:ext cx="3139102" cy="437481"/>
          </a:xfrm>
          <a:prstGeom prst="rect">
            <a:avLst/>
          </a:prstGeom>
          <a:solidFill>
            <a:schemeClr val="accent5">
              <a:lumMod val="9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dirty="0"/>
              <a:t>Hypervisor</a:t>
            </a: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40E4325-4E8E-72BF-962A-95D947E791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0357" y="4900887"/>
            <a:ext cx="518859" cy="51885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41B3F6B-B558-C50C-AD8C-D57820E6384F}"/>
              </a:ext>
            </a:extLst>
          </p:cNvPr>
          <p:cNvSpPr/>
          <p:nvPr/>
        </p:nvSpPr>
        <p:spPr bwMode="auto">
          <a:xfrm>
            <a:off x="7399985" y="3881977"/>
            <a:ext cx="1244722" cy="955374"/>
          </a:xfrm>
          <a:prstGeom prst="rect">
            <a:avLst/>
          </a:prstGeom>
          <a:solidFill>
            <a:schemeClr val="accent5">
              <a:lumMod val="9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sz="1800" dirty="0"/>
              <a:t>Malicious VMs</a:t>
            </a:r>
            <a:endParaRPr kumimoji="0" lang="en-KR" sz="18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A09BCE2-88EB-387A-CED5-C4EA8605060D}"/>
              </a:ext>
            </a:extLst>
          </p:cNvPr>
          <p:cNvSpPr txBox="1"/>
          <p:nvPr/>
        </p:nvSpPr>
        <p:spPr>
          <a:xfrm>
            <a:off x="5962544" y="3113944"/>
            <a:ext cx="869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dirty="0"/>
              <a:t>CVM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52D876-0614-75AB-97D6-91B45ED99A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3635" y="4326707"/>
            <a:ext cx="518859" cy="518859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A1FED45E-913C-1316-179A-EAF0C8743BA9}"/>
              </a:ext>
            </a:extLst>
          </p:cNvPr>
          <p:cNvSpPr txBox="1">
            <a:spLocks/>
          </p:cNvSpPr>
          <p:nvPr/>
        </p:nvSpPr>
        <p:spPr bwMode="auto">
          <a:xfrm>
            <a:off x="387073" y="3718246"/>
            <a:ext cx="4679475" cy="2333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b="0" kern="0" dirty="0" err="1">
                <a:solidFill>
                  <a:schemeClr val="accent2"/>
                </a:solidFill>
              </a:rPr>
              <a:t>Excellen</a:t>
            </a:r>
            <a:r>
              <a:rPr lang="en-KR" b="0" kern="0" dirty="0">
                <a:solidFill>
                  <a:schemeClr val="accent2"/>
                </a:solidFill>
              </a:rPr>
              <a:t>t compatibility with existing/cutting-edge cloud workloads (e.g., AI inferences)</a:t>
            </a:r>
          </a:p>
        </p:txBody>
      </p:sp>
      <p:pic>
        <p:nvPicPr>
          <p:cNvPr id="2050" name="Picture 2" descr="Anjuna Partner: AMD">
            <a:extLst>
              <a:ext uri="{FF2B5EF4-FFF2-40B4-BE49-F238E27FC236}">
                <a16:creationId xmlns:a16="http://schemas.microsoft.com/office/drawing/2014/main" id="{975638A8-CBB4-CDEA-BBCE-C9AB8CB9C6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25" t="10264" r="29525" b="9558"/>
          <a:stretch>
            <a:fillRect/>
          </a:stretch>
        </p:blipFill>
        <p:spPr bwMode="auto">
          <a:xfrm>
            <a:off x="5538618" y="5699373"/>
            <a:ext cx="545550" cy="55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647083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128B9-BB8B-DDFA-F449-D79622333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Summary: Trends in HW Protection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750010-BCEB-B5A6-B185-AC95CE6CA2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23</a:t>
            </a:fld>
            <a:endParaRPr lang="en-US" altLang="ja-JP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1A80181-DA92-D4E7-290E-8B554ED00025}"/>
              </a:ext>
            </a:extLst>
          </p:cNvPr>
          <p:cNvSpPr/>
          <p:nvPr/>
        </p:nvSpPr>
        <p:spPr bwMode="auto">
          <a:xfrm>
            <a:off x="5702944" y="2412242"/>
            <a:ext cx="284722" cy="4396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7B34B48-389E-A22A-9E45-1502FABDA7F9}"/>
              </a:ext>
            </a:extLst>
          </p:cNvPr>
          <p:cNvSpPr/>
          <p:nvPr/>
        </p:nvSpPr>
        <p:spPr bwMode="auto">
          <a:xfrm>
            <a:off x="5378645" y="2985258"/>
            <a:ext cx="2953053" cy="576210"/>
          </a:xfrm>
          <a:prstGeom prst="rect">
            <a:avLst/>
          </a:prstGeom>
          <a:solidFill>
            <a:schemeClr val="bg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KR" dirty="0"/>
              <a:t>Hypervisor</a:t>
            </a:r>
            <a:endParaRPr kumimoji="0" lang="en-KR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0CD1102-D0EB-B75A-B2D8-92CDFCCAD859}"/>
              </a:ext>
            </a:extLst>
          </p:cNvPr>
          <p:cNvSpPr/>
          <p:nvPr/>
        </p:nvSpPr>
        <p:spPr bwMode="auto">
          <a:xfrm>
            <a:off x="6295625" y="2304974"/>
            <a:ext cx="1531132" cy="576210"/>
          </a:xfrm>
          <a:prstGeom prst="rect">
            <a:avLst/>
          </a:prstGeom>
          <a:solidFill>
            <a:schemeClr val="bg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KR" dirty="0"/>
              <a:t>OS</a:t>
            </a:r>
            <a:endParaRPr kumimoji="0" lang="en-KR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C4060F0-AF42-191F-C90E-5A19E0E6AF81}"/>
              </a:ext>
            </a:extLst>
          </p:cNvPr>
          <p:cNvSpPr/>
          <p:nvPr/>
        </p:nvSpPr>
        <p:spPr bwMode="auto">
          <a:xfrm>
            <a:off x="5360832" y="4119899"/>
            <a:ext cx="2935241" cy="10200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A7AA1BA-ED18-A493-06E2-BDF28A9125D2}"/>
              </a:ext>
            </a:extLst>
          </p:cNvPr>
          <p:cNvSpPr/>
          <p:nvPr/>
        </p:nvSpPr>
        <p:spPr bwMode="auto">
          <a:xfrm>
            <a:off x="5381899" y="5234132"/>
            <a:ext cx="2953053" cy="576210"/>
          </a:xfrm>
          <a:prstGeom prst="rect">
            <a:avLst/>
          </a:prstGeom>
          <a:solidFill>
            <a:schemeClr val="bg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KR" dirty="0"/>
              <a:t>Hypervisor</a:t>
            </a:r>
            <a:endParaRPr kumimoji="0" lang="en-KR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4D23E3D-4C1E-7962-06A0-3FC9D02ECA33}"/>
              </a:ext>
            </a:extLst>
          </p:cNvPr>
          <p:cNvSpPr/>
          <p:nvPr/>
        </p:nvSpPr>
        <p:spPr bwMode="auto">
          <a:xfrm>
            <a:off x="6383085" y="4466679"/>
            <a:ext cx="1531132" cy="5762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KR" dirty="0"/>
              <a:t>OS</a:t>
            </a:r>
            <a:endParaRPr kumimoji="0" lang="en-KR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08F2EC7-B011-7FED-5A63-AC7A776A6A3C}"/>
              </a:ext>
            </a:extLst>
          </p:cNvPr>
          <p:cNvSpPr txBox="1"/>
          <p:nvPr/>
        </p:nvSpPr>
        <p:spPr>
          <a:xfrm>
            <a:off x="5428427" y="1908849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dirty="0">
                <a:solidFill>
                  <a:schemeClr val="accent2"/>
                </a:solidFill>
              </a:rPr>
              <a:t>App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95822E6-4302-7E31-851E-55EAE06BC002}"/>
              </a:ext>
            </a:extLst>
          </p:cNvPr>
          <p:cNvSpPr/>
          <p:nvPr/>
        </p:nvSpPr>
        <p:spPr bwMode="auto">
          <a:xfrm>
            <a:off x="5688123" y="4547637"/>
            <a:ext cx="284722" cy="4396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D919E7F-5068-09D8-2444-EE2D8BE24F2D}"/>
              </a:ext>
            </a:extLst>
          </p:cNvPr>
          <p:cNvSpPr txBox="1"/>
          <p:nvPr/>
        </p:nvSpPr>
        <p:spPr>
          <a:xfrm>
            <a:off x="5451243" y="4119899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dirty="0">
                <a:solidFill>
                  <a:schemeClr val="accent2"/>
                </a:solidFill>
              </a:rPr>
              <a:t>App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8ACD803-A5CA-A27B-5E1C-7294765A116D}"/>
              </a:ext>
            </a:extLst>
          </p:cNvPr>
          <p:cNvSpPr/>
          <p:nvPr/>
        </p:nvSpPr>
        <p:spPr bwMode="auto">
          <a:xfrm>
            <a:off x="755826" y="2599614"/>
            <a:ext cx="3036210" cy="567654"/>
          </a:xfrm>
          <a:prstGeom prst="rect">
            <a:avLst/>
          </a:prstGeom>
          <a:solidFill>
            <a:schemeClr val="bg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KR" dirty="0"/>
              <a:t>OS</a:t>
            </a:r>
            <a:endParaRPr kumimoji="0" lang="en-KR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BD347BB-471B-1FF7-2A88-245A7F0A37B3}"/>
              </a:ext>
            </a:extLst>
          </p:cNvPr>
          <p:cNvSpPr/>
          <p:nvPr/>
        </p:nvSpPr>
        <p:spPr bwMode="auto">
          <a:xfrm>
            <a:off x="755825" y="1924134"/>
            <a:ext cx="1440160" cy="52624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0" lang="en-KR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rPr>
              <a:t>Process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EC08B50-48FE-57B0-8D12-94F53748F373}"/>
              </a:ext>
            </a:extLst>
          </p:cNvPr>
          <p:cNvSpPr/>
          <p:nvPr/>
        </p:nvSpPr>
        <p:spPr bwMode="auto">
          <a:xfrm>
            <a:off x="2340001" y="1924134"/>
            <a:ext cx="1440160" cy="52624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0" lang="en-KR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rPr>
              <a:t>Process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D56BAA4-2268-BBBE-6F96-5829204CDA62}"/>
              </a:ext>
            </a:extLst>
          </p:cNvPr>
          <p:cNvSpPr/>
          <p:nvPr/>
        </p:nvSpPr>
        <p:spPr bwMode="auto">
          <a:xfrm>
            <a:off x="730594" y="5234132"/>
            <a:ext cx="3036210" cy="567654"/>
          </a:xfrm>
          <a:prstGeom prst="rect">
            <a:avLst/>
          </a:prstGeom>
          <a:solidFill>
            <a:schemeClr val="bg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KR" dirty="0"/>
              <a:t>OS</a:t>
            </a:r>
            <a:endParaRPr kumimoji="0" lang="en-KR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AE78504-7F6B-25ED-59BD-042C86F9B220}"/>
              </a:ext>
            </a:extLst>
          </p:cNvPr>
          <p:cNvSpPr/>
          <p:nvPr/>
        </p:nvSpPr>
        <p:spPr bwMode="auto">
          <a:xfrm>
            <a:off x="738918" y="3873877"/>
            <a:ext cx="3036210" cy="12243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ABE3410-4E8C-EE12-791E-2CC6948781C8}"/>
              </a:ext>
            </a:extLst>
          </p:cNvPr>
          <p:cNvSpPr/>
          <p:nvPr/>
        </p:nvSpPr>
        <p:spPr bwMode="auto">
          <a:xfrm>
            <a:off x="972060" y="4322964"/>
            <a:ext cx="284722" cy="3773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4B9DECC-193E-76E9-DF7F-B5EA5751F89F}"/>
              </a:ext>
            </a:extLst>
          </p:cNvPr>
          <p:cNvSpPr/>
          <p:nvPr/>
        </p:nvSpPr>
        <p:spPr bwMode="auto">
          <a:xfrm>
            <a:off x="1723942" y="4322964"/>
            <a:ext cx="284722" cy="3773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4DD2A0F-1DC6-964A-A24D-83ABB9C24377}"/>
              </a:ext>
            </a:extLst>
          </p:cNvPr>
          <p:cNvSpPr/>
          <p:nvPr/>
        </p:nvSpPr>
        <p:spPr bwMode="auto">
          <a:xfrm>
            <a:off x="2475824" y="4322964"/>
            <a:ext cx="284722" cy="3773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084618F-B39B-3234-51CB-73D9E5588406}"/>
              </a:ext>
            </a:extLst>
          </p:cNvPr>
          <p:cNvSpPr/>
          <p:nvPr/>
        </p:nvSpPr>
        <p:spPr bwMode="auto">
          <a:xfrm>
            <a:off x="3227707" y="4322964"/>
            <a:ext cx="284722" cy="3773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67BEB46-A207-348C-FF2E-D6F4D0C06F56}"/>
              </a:ext>
            </a:extLst>
          </p:cNvPr>
          <p:cNvSpPr txBox="1"/>
          <p:nvPr/>
        </p:nvSpPr>
        <p:spPr>
          <a:xfrm>
            <a:off x="1449151" y="3861300"/>
            <a:ext cx="14971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KR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rPr>
              <a:t>Process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369269F-7F85-B857-7BAD-BD1A0E612E49}"/>
              </a:ext>
            </a:extLst>
          </p:cNvPr>
          <p:cNvSpPr txBox="1"/>
          <p:nvPr/>
        </p:nvSpPr>
        <p:spPr>
          <a:xfrm>
            <a:off x="738918" y="4636574"/>
            <a:ext cx="30362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KR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rPr>
              <a:t>Compartments</a:t>
            </a:r>
          </a:p>
        </p:txBody>
      </p:sp>
      <p:sp>
        <p:nvSpPr>
          <p:cNvPr id="57" name="Right Arrow 56">
            <a:extLst>
              <a:ext uri="{FF2B5EF4-FFF2-40B4-BE49-F238E27FC236}">
                <a16:creationId xmlns:a16="http://schemas.microsoft.com/office/drawing/2014/main" id="{5A18D74E-3796-169D-1CF4-E28271E2BD14}"/>
              </a:ext>
            </a:extLst>
          </p:cNvPr>
          <p:cNvSpPr>
            <a:spLocks/>
          </p:cNvSpPr>
          <p:nvPr/>
        </p:nvSpPr>
        <p:spPr bwMode="auto">
          <a:xfrm rot="5400000">
            <a:off x="2006250" y="2019213"/>
            <a:ext cx="484898" cy="2953053"/>
          </a:xfrm>
          <a:prstGeom prst="rightArrow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8" name="Right Arrow 57">
            <a:extLst>
              <a:ext uri="{FF2B5EF4-FFF2-40B4-BE49-F238E27FC236}">
                <a16:creationId xmlns:a16="http://schemas.microsoft.com/office/drawing/2014/main" id="{4775B61C-C752-B718-4EEB-DA90FA9FD1A2}"/>
              </a:ext>
            </a:extLst>
          </p:cNvPr>
          <p:cNvSpPr>
            <a:spLocks/>
          </p:cNvSpPr>
          <p:nvPr/>
        </p:nvSpPr>
        <p:spPr bwMode="auto">
          <a:xfrm rot="5400000">
            <a:off x="6657621" y="2371910"/>
            <a:ext cx="323849" cy="2953053"/>
          </a:xfrm>
          <a:prstGeom prst="rightArrow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91999C1-516A-33A9-E2EF-67059E96FAF1}"/>
              </a:ext>
            </a:extLst>
          </p:cNvPr>
          <p:cNvSpPr txBox="1"/>
          <p:nvPr/>
        </p:nvSpPr>
        <p:spPr>
          <a:xfrm>
            <a:off x="457984" y="1294684"/>
            <a:ext cx="35814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sz="2800" dirty="0"/>
              <a:t>In-process Isolation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9E5D986-39BE-B194-1A13-E0952458126C}"/>
              </a:ext>
            </a:extLst>
          </p:cNvPr>
          <p:cNvSpPr txBox="1"/>
          <p:nvPr/>
        </p:nvSpPr>
        <p:spPr>
          <a:xfrm>
            <a:off x="5033672" y="1121293"/>
            <a:ext cx="357174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sz="2800" dirty="0"/>
              <a:t>Confidential Virtual </a:t>
            </a:r>
          </a:p>
          <a:p>
            <a:pPr algn="ctr"/>
            <a:r>
              <a:rPr lang="en-KR" sz="2800" dirty="0"/>
              <a:t>Machines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736684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 animBg="1"/>
      <p:bldP spid="22" grpId="0" animBg="1"/>
      <p:bldP spid="32" grpId="0" animBg="1"/>
      <p:bldP spid="33" grpId="0" animBg="1"/>
      <p:bldP spid="34" grpId="0" animBg="1"/>
      <p:bldP spid="37" grpId="0"/>
      <p:bldP spid="40" grpId="0" animBg="1"/>
      <p:bldP spid="41" grpId="0"/>
      <p:bldP spid="42" grpId="0" animBg="1"/>
      <p:bldP spid="44" grpId="0" animBg="1"/>
      <p:bldP spid="45" grpId="0" animBg="1"/>
      <p:bldP spid="46" grpId="0" animBg="1"/>
      <p:bldP spid="47" grpId="0" animBg="1"/>
      <p:bldP spid="49" grpId="0" animBg="1"/>
      <p:bldP spid="51" grpId="0" animBg="1"/>
      <p:bldP spid="52" grpId="0" animBg="1"/>
      <p:bldP spid="53" grpId="0" animBg="1"/>
      <p:bldP spid="55" grpId="0"/>
      <p:bldP spid="56" grpId="0"/>
      <p:bldP spid="57" grpId="0" animBg="1"/>
      <p:bldP spid="5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29ACF-E796-552F-EFAB-A576FCCB1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2BF74-CB30-D969-5327-00F5F2A4B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Summary: Trends in HW Protection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1A153C3-07A5-4E46-8C20-35170FE4AEDA}"/>
              </a:ext>
            </a:extLst>
          </p:cNvPr>
          <p:cNvGrpSpPr/>
          <p:nvPr/>
        </p:nvGrpSpPr>
        <p:grpSpPr>
          <a:xfrm>
            <a:off x="457984" y="1294684"/>
            <a:ext cx="3581430" cy="5078510"/>
            <a:chOff x="457984" y="1294684"/>
            <a:chExt cx="3581430" cy="5078510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97FEBCF2-CE66-8562-BA86-C71A35232A54}"/>
                </a:ext>
              </a:extLst>
            </p:cNvPr>
            <p:cNvSpPr/>
            <p:nvPr/>
          </p:nvSpPr>
          <p:spPr bwMode="auto">
            <a:xfrm>
              <a:off x="755826" y="2599614"/>
              <a:ext cx="3036210" cy="567654"/>
            </a:xfrm>
            <a:prstGeom prst="rect">
              <a:avLst/>
            </a:prstGeom>
            <a:solidFill>
              <a:schemeClr val="bg1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KR" dirty="0"/>
                <a:t>OS</a:t>
              </a:r>
              <a:endParaRPr kumimoji="0" lang="en-KR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3D4858F-FCB0-E0FF-CCFA-173C5A1BEDB5}"/>
                </a:ext>
              </a:extLst>
            </p:cNvPr>
            <p:cNvSpPr/>
            <p:nvPr/>
          </p:nvSpPr>
          <p:spPr bwMode="auto">
            <a:xfrm>
              <a:off x="755825" y="1924134"/>
              <a:ext cx="1440160" cy="52624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kumimoji="0" lang="en-KR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</a:rPr>
                <a:t>Process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60A11C88-B4C0-7871-CD89-F56A939E5B0C}"/>
                </a:ext>
              </a:extLst>
            </p:cNvPr>
            <p:cNvSpPr/>
            <p:nvPr/>
          </p:nvSpPr>
          <p:spPr bwMode="auto">
            <a:xfrm>
              <a:off x="2340001" y="1924134"/>
              <a:ext cx="1440160" cy="52624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kumimoji="0" lang="en-KR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</a:rPr>
                <a:t>Process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793BAC8-B6B5-4A56-859D-DB8D800875AE}"/>
                </a:ext>
              </a:extLst>
            </p:cNvPr>
            <p:cNvSpPr/>
            <p:nvPr/>
          </p:nvSpPr>
          <p:spPr bwMode="auto">
            <a:xfrm>
              <a:off x="730594" y="5234132"/>
              <a:ext cx="3036210" cy="567654"/>
            </a:xfrm>
            <a:prstGeom prst="rect">
              <a:avLst/>
            </a:prstGeom>
            <a:solidFill>
              <a:schemeClr val="bg1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KR" dirty="0"/>
                <a:t>OS</a:t>
              </a:r>
              <a:endParaRPr kumimoji="0" lang="en-KR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B8724FE8-DF9B-DD3B-95CB-8F7532645EC5}"/>
                </a:ext>
              </a:extLst>
            </p:cNvPr>
            <p:cNvSpPr/>
            <p:nvPr/>
          </p:nvSpPr>
          <p:spPr bwMode="auto">
            <a:xfrm>
              <a:off x="738918" y="3873877"/>
              <a:ext cx="3036210" cy="122436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0" lang="en-KR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573AB530-0079-350E-49B4-C21B462E6CE2}"/>
                </a:ext>
              </a:extLst>
            </p:cNvPr>
            <p:cNvSpPr/>
            <p:nvPr/>
          </p:nvSpPr>
          <p:spPr bwMode="auto">
            <a:xfrm>
              <a:off x="972060" y="4322964"/>
              <a:ext cx="284722" cy="37738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0" lang="en-KR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0EDC1222-1584-BB80-1C7E-FBECC29E125F}"/>
                </a:ext>
              </a:extLst>
            </p:cNvPr>
            <p:cNvSpPr/>
            <p:nvPr/>
          </p:nvSpPr>
          <p:spPr bwMode="auto">
            <a:xfrm>
              <a:off x="1723942" y="4322964"/>
              <a:ext cx="284722" cy="37738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0" lang="en-KR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31363E7B-7303-8D5F-7773-0F436485F986}"/>
                </a:ext>
              </a:extLst>
            </p:cNvPr>
            <p:cNvSpPr/>
            <p:nvPr/>
          </p:nvSpPr>
          <p:spPr bwMode="auto">
            <a:xfrm>
              <a:off x="2475824" y="4322964"/>
              <a:ext cx="284722" cy="37738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0" lang="en-KR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902DDE41-D163-E164-D40B-D608E5A351E1}"/>
                </a:ext>
              </a:extLst>
            </p:cNvPr>
            <p:cNvSpPr/>
            <p:nvPr/>
          </p:nvSpPr>
          <p:spPr bwMode="auto">
            <a:xfrm>
              <a:off x="3227707" y="4322964"/>
              <a:ext cx="284722" cy="37738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0" lang="en-KR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D84855E-9D73-D9F0-1A64-0AA5E396EE73}"/>
                </a:ext>
              </a:extLst>
            </p:cNvPr>
            <p:cNvSpPr txBox="1"/>
            <p:nvPr/>
          </p:nvSpPr>
          <p:spPr>
            <a:xfrm>
              <a:off x="1449151" y="3861300"/>
              <a:ext cx="149716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KR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</a:rPr>
                <a:t>Process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88612F2-9320-5D75-CD09-0631E61218A9}"/>
                </a:ext>
              </a:extLst>
            </p:cNvPr>
            <p:cNvSpPr txBox="1"/>
            <p:nvPr/>
          </p:nvSpPr>
          <p:spPr>
            <a:xfrm>
              <a:off x="738918" y="4636574"/>
              <a:ext cx="303621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KR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</a:rPr>
                <a:t>Compartments</a:t>
              </a:r>
            </a:p>
          </p:txBody>
        </p:sp>
        <p:sp>
          <p:nvSpPr>
            <p:cNvPr id="57" name="Right Arrow 56">
              <a:extLst>
                <a:ext uri="{FF2B5EF4-FFF2-40B4-BE49-F238E27FC236}">
                  <a16:creationId xmlns:a16="http://schemas.microsoft.com/office/drawing/2014/main" id="{338758C6-2867-5137-EEFD-D336CA48522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2006250" y="2019213"/>
              <a:ext cx="484898" cy="2953053"/>
            </a:xfrm>
            <a:prstGeom prst="rightArrow">
              <a:avLst/>
            </a:prstGeom>
            <a:solidFill>
              <a:schemeClr val="bg1"/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K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EA30C35-AB0C-E5DD-1B05-B1CD38B99D6C}"/>
                </a:ext>
              </a:extLst>
            </p:cNvPr>
            <p:cNvSpPr txBox="1"/>
            <p:nvPr/>
          </p:nvSpPr>
          <p:spPr>
            <a:xfrm>
              <a:off x="517226" y="5849974"/>
              <a:ext cx="184731" cy="523220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endParaRPr lang="en-US" sz="2800" b="0" dirty="0">
                <a:solidFill>
                  <a:schemeClr val="accent2"/>
                </a:solidFill>
                <a:cs typeface="Arial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F809B90-9331-6879-D0C7-C1E1CABDB6AA}"/>
                </a:ext>
              </a:extLst>
            </p:cNvPr>
            <p:cNvSpPr txBox="1"/>
            <p:nvPr/>
          </p:nvSpPr>
          <p:spPr>
            <a:xfrm>
              <a:off x="457984" y="1294684"/>
              <a:ext cx="358143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KR" sz="2800" dirty="0"/>
                <a:t>In-process Isolation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DD90929-E68D-DF50-8FD4-A70AE326466D}"/>
              </a:ext>
            </a:extLst>
          </p:cNvPr>
          <p:cNvGrpSpPr/>
          <p:nvPr/>
        </p:nvGrpSpPr>
        <p:grpSpPr>
          <a:xfrm>
            <a:off x="5033672" y="1121293"/>
            <a:ext cx="3571747" cy="5251901"/>
            <a:chOff x="5033672" y="1121293"/>
            <a:chExt cx="3571747" cy="525190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36F86E3-FE3A-4320-F52E-B110451CAD93}"/>
                </a:ext>
              </a:extLst>
            </p:cNvPr>
            <p:cNvSpPr txBox="1"/>
            <p:nvPr/>
          </p:nvSpPr>
          <p:spPr>
            <a:xfrm>
              <a:off x="5292080" y="5849974"/>
              <a:ext cx="184731" cy="523220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endParaRPr lang="en-US" sz="2800" b="0" dirty="0">
                <a:solidFill>
                  <a:schemeClr val="accent2"/>
                </a:solidFill>
                <a:cs typeface="Arial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25632EA-D3BA-262F-504A-CCCA2E38B054}"/>
                </a:ext>
              </a:extLst>
            </p:cNvPr>
            <p:cNvSpPr/>
            <p:nvPr/>
          </p:nvSpPr>
          <p:spPr bwMode="auto">
            <a:xfrm>
              <a:off x="5702944" y="2412242"/>
              <a:ext cx="284722" cy="43961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0" lang="en-KR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EAF7DF0-5280-FC67-1381-73187CF542F5}"/>
                </a:ext>
              </a:extLst>
            </p:cNvPr>
            <p:cNvSpPr/>
            <p:nvPr/>
          </p:nvSpPr>
          <p:spPr bwMode="auto">
            <a:xfrm>
              <a:off x="5378645" y="2985258"/>
              <a:ext cx="2953053" cy="576210"/>
            </a:xfrm>
            <a:prstGeom prst="rect">
              <a:avLst/>
            </a:prstGeom>
            <a:solidFill>
              <a:schemeClr val="bg1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KR" dirty="0"/>
                <a:t>Hypervisor</a:t>
              </a:r>
              <a:endParaRPr kumimoji="0" lang="en-KR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65DCF7D-3A5B-6BA5-2AA6-720399CB13AE}"/>
                </a:ext>
              </a:extLst>
            </p:cNvPr>
            <p:cNvSpPr/>
            <p:nvPr/>
          </p:nvSpPr>
          <p:spPr bwMode="auto">
            <a:xfrm>
              <a:off x="6295625" y="2304974"/>
              <a:ext cx="1531132" cy="576210"/>
            </a:xfrm>
            <a:prstGeom prst="rect">
              <a:avLst/>
            </a:prstGeom>
            <a:solidFill>
              <a:schemeClr val="bg1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KR" dirty="0"/>
                <a:t>OS</a:t>
              </a:r>
              <a:endParaRPr kumimoji="0" lang="en-KR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9816FB7-6A99-81E0-166C-79B2A18322D8}"/>
                </a:ext>
              </a:extLst>
            </p:cNvPr>
            <p:cNvSpPr/>
            <p:nvPr/>
          </p:nvSpPr>
          <p:spPr bwMode="auto">
            <a:xfrm>
              <a:off x="5360832" y="4119899"/>
              <a:ext cx="2935241" cy="102009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0" lang="en-KR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22E5F47-053F-A912-1912-56D346695821}"/>
                </a:ext>
              </a:extLst>
            </p:cNvPr>
            <p:cNvSpPr/>
            <p:nvPr/>
          </p:nvSpPr>
          <p:spPr bwMode="auto">
            <a:xfrm>
              <a:off x="5381899" y="5234132"/>
              <a:ext cx="2953053" cy="576210"/>
            </a:xfrm>
            <a:prstGeom prst="rect">
              <a:avLst/>
            </a:prstGeom>
            <a:solidFill>
              <a:schemeClr val="bg1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KR" dirty="0"/>
                <a:t>Hypervisor</a:t>
              </a:r>
              <a:endParaRPr kumimoji="0" lang="en-KR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C7A3FDF-857D-D9B5-5FE2-127F40EE6E5A}"/>
                </a:ext>
              </a:extLst>
            </p:cNvPr>
            <p:cNvSpPr/>
            <p:nvPr/>
          </p:nvSpPr>
          <p:spPr bwMode="auto">
            <a:xfrm>
              <a:off x="6383085" y="4466679"/>
              <a:ext cx="1531132" cy="5762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KR" dirty="0"/>
                <a:t>OS</a:t>
              </a:r>
              <a:endParaRPr kumimoji="0" lang="en-KR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858D1E0-9A67-2E44-7B79-E2E76C6E463C}"/>
                </a:ext>
              </a:extLst>
            </p:cNvPr>
            <p:cNvSpPr txBox="1"/>
            <p:nvPr/>
          </p:nvSpPr>
          <p:spPr>
            <a:xfrm>
              <a:off x="5428427" y="1908849"/>
              <a:ext cx="7825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KR" dirty="0">
                  <a:solidFill>
                    <a:schemeClr val="accent2"/>
                  </a:solidFill>
                </a:rPr>
                <a:t>App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39B8512-0B61-4A20-291D-4C8E9306DBE4}"/>
                </a:ext>
              </a:extLst>
            </p:cNvPr>
            <p:cNvSpPr/>
            <p:nvPr/>
          </p:nvSpPr>
          <p:spPr bwMode="auto">
            <a:xfrm>
              <a:off x="5688123" y="4547637"/>
              <a:ext cx="284722" cy="43961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0" lang="en-KR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8537EE0-293E-04CE-A834-534509C56D96}"/>
                </a:ext>
              </a:extLst>
            </p:cNvPr>
            <p:cNvSpPr txBox="1"/>
            <p:nvPr/>
          </p:nvSpPr>
          <p:spPr>
            <a:xfrm>
              <a:off x="5451243" y="4119899"/>
              <a:ext cx="7825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KR" dirty="0">
                  <a:solidFill>
                    <a:schemeClr val="accent2"/>
                  </a:solidFill>
                </a:rPr>
                <a:t>App</a:t>
              </a:r>
            </a:p>
          </p:txBody>
        </p:sp>
        <p:sp>
          <p:nvSpPr>
            <p:cNvPr id="58" name="Right Arrow 57">
              <a:extLst>
                <a:ext uri="{FF2B5EF4-FFF2-40B4-BE49-F238E27FC236}">
                  <a16:creationId xmlns:a16="http://schemas.microsoft.com/office/drawing/2014/main" id="{0AA68608-C1CF-E8E0-8720-C6E4C003716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657621" y="2371910"/>
              <a:ext cx="323849" cy="2953053"/>
            </a:xfrm>
            <a:prstGeom prst="rightArrow">
              <a:avLst/>
            </a:prstGeom>
            <a:solidFill>
              <a:schemeClr val="bg1"/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K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639FE3F-1A0C-50AC-1CB8-FB222EE10400}"/>
                </a:ext>
              </a:extLst>
            </p:cNvPr>
            <p:cNvSpPr txBox="1"/>
            <p:nvPr/>
          </p:nvSpPr>
          <p:spPr>
            <a:xfrm>
              <a:off x="5033672" y="1121293"/>
              <a:ext cx="3571747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KR" sz="2800" dirty="0"/>
                <a:t>Confidential Virtual </a:t>
              </a:r>
            </a:p>
            <a:p>
              <a:pPr algn="ctr"/>
              <a:r>
                <a:rPr lang="en-KR" sz="2800" dirty="0"/>
                <a:t>Machines</a:t>
              </a:r>
            </a:p>
          </p:txBody>
        </p:sp>
      </p:grp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EC147D9F-0BC6-5132-0A3D-A294585273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84213" y="6381750"/>
            <a:ext cx="7775575" cy="323850"/>
          </a:xfrm>
        </p:spPr>
        <p:txBody>
          <a:bodyPr/>
          <a:lstStyle/>
          <a:p>
            <a:r>
              <a:rPr lang="en-US" altLang="ja-JP" dirty="0"/>
              <a:t>33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4746566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F809F-B521-F03A-06DF-9502B7B45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0DBDA-B511-177D-0D1B-65087B22A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Summary: Trends in HW Protection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70E54E7-3813-3C94-84DE-88476E712424}"/>
              </a:ext>
            </a:extLst>
          </p:cNvPr>
          <p:cNvGrpSpPr/>
          <p:nvPr/>
        </p:nvGrpSpPr>
        <p:grpSpPr>
          <a:xfrm>
            <a:off x="2771800" y="1294684"/>
            <a:ext cx="3581430" cy="5078510"/>
            <a:chOff x="457984" y="1294684"/>
            <a:chExt cx="3581430" cy="5078510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937138D8-D2D9-ADEC-531F-A3E35B6E6A9C}"/>
                </a:ext>
              </a:extLst>
            </p:cNvPr>
            <p:cNvSpPr/>
            <p:nvPr/>
          </p:nvSpPr>
          <p:spPr bwMode="auto">
            <a:xfrm>
              <a:off x="755826" y="2599614"/>
              <a:ext cx="3036210" cy="567654"/>
            </a:xfrm>
            <a:prstGeom prst="rect">
              <a:avLst/>
            </a:prstGeom>
            <a:solidFill>
              <a:schemeClr val="bg1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KR" dirty="0"/>
                <a:t>OS</a:t>
              </a:r>
              <a:endParaRPr kumimoji="0" lang="en-KR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75F3BE89-9CDB-82C3-55B5-C80996B766CA}"/>
                </a:ext>
              </a:extLst>
            </p:cNvPr>
            <p:cNvSpPr/>
            <p:nvPr/>
          </p:nvSpPr>
          <p:spPr bwMode="auto">
            <a:xfrm>
              <a:off x="755825" y="1924134"/>
              <a:ext cx="1440160" cy="52624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kumimoji="0" lang="en-KR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</a:rPr>
                <a:t>Process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C6259FE6-077A-6428-75EB-226CF0C6DBF6}"/>
                </a:ext>
              </a:extLst>
            </p:cNvPr>
            <p:cNvSpPr/>
            <p:nvPr/>
          </p:nvSpPr>
          <p:spPr bwMode="auto">
            <a:xfrm>
              <a:off x="2340001" y="1924134"/>
              <a:ext cx="1440160" cy="52624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kumimoji="0" lang="en-KR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</a:rPr>
                <a:t>Process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FC998EEA-B8E9-638A-E866-47D2A0A35D1F}"/>
                </a:ext>
              </a:extLst>
            </p:cNvPr>
            <p:cNvSpPr/>
            <p:nvPr/>
          </p:nvSpPr>
          <p:spPr bwMode="auto">
            <a:xfrm>
              <a:off x="730594" y="5234132"/>
              <a:ext cx="3036210" cy="567654"/>
            </a:xfrm>
            <a:prstGeom prst="rect">
              <a:avLst/>
            </a:prstGeom>
            <a:solidFill>
              <a:schemeClr val="bg1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KR" dirty="0"/>
                <a:t>OS</a:t>
              </a:r>
              <a:endParaRPr kumimoji="0" lang="en-KR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177D7C05-3DCD-4C06-7B05-B52D5E2547B5}"/>
                </a:ext>
              </a:extLst>
            </p:cNvPr>
            <p:cNvSpPr/>
            <p:nvPr/>
          </p:nvSpPr>
          <p:spPr bwMode="auto">
            <a:xfrm>
              <a:off x="738918" y="3873877"/>
              <a:ext cx="3036210" cy="122436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0" lang="en-KR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050471D1-5905-D1BA-A25D-A4A68490DAB0}"/>
                </a:ext>
              </a:extLst>
            </p:cNvPr>
            <p:cNvSpPr/>
            <p:nvPr/>
          </p:nvSpPr>
          <p:spPr bwMode="auto">
            <a:xfrm>
              <a:off x="972060" y="4322964"/>
              <a:ext cx="284722" cy="37738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0" lang="en-KR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88363748-4BB5-B937-E4FD-4E07F7AC033A}"/>
                </a:ext>
              </a:extLst>
            </p:cNvPr>
            <p:cNvSpPr/>
            <p:nvPr/>
          </p:nvSpPr>
          <p:spPr bwMode="auto">
            <a:xfrm>
              <a:off x="1723942" y="4322964"/>
              <a:ext cx="284722" cy="37738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0" lang="en-KR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6F32819-3278-CB6A-D441-6A7E686CAB58}"/>
                </a:ext>
              </a:extLst>
            </p:cNvPr>
            <p:cNvSpPr/>
            <p:nvPr/>
          </p:nvSpPr>
          <p:spPr bwMode="auto">
            <a:xfrm>
              <a:off x="2475824" y="4322964"/>
              <a:ext cx="284722" cy="37738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0" lang="en-KR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C4735A00-33A3-E12D-514B-D85DBA07D21B}"/>
                </a:ext>
              </a:extLst>
            </p:cNvPr>
            <p:cNvSpPr/>
            <p:nvPr/>
          </p:nvSpPr>
          <p:spPr bwMode="auto">
            <a:xfrm>
              <a:off x="3227707" y="4322964"/>
              <a:ext cx="284722" cy="37738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0" lang="en-KR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C9D86DC-22E2-41F1-5FD2-71853B87C63F}"/>
                </a:ext>
              </a:extLst>
            </p:cNvPr>
            <p:cNvSpPr txBox="1"/>
            <p:nvPr/>
          </p:nvSpPr>
          <p:spPr>
            <a:xfrm>
              <a:off x="1449151" y="3861300"/>
              <a:ext cx="149716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KR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</a:rPr>
                <a:t>Process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70AE53B-2C53-04F0-C954-7CAF1A5A5523}"/>
                </a:ext>
              </a:extLst>
            </p:cNvPr>
            <p:cNvSpPr txBox="1"/>
            <p:nvPr/>
          </p:nvSpPr>
          <p:spPr>
            <a:xfrm>
              <a:off x="738918" y="4636574"/>
              <a:ext cx="303621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KR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</a:rPr>
                <a:t>Compartments</a:t>
              </a:r>
            </a:p>
          </p:txBody>
        </p:sp>
        <p:sp>
          <p:nvSpPr>
            <p:cNvPr id="57" name="Right Arrow 56">
              <a:extLst>
                <a:ext uri="{FF2B5EF4-FFF2-40B4-BE49-F238E27FC236}">
                  <a16:creationId xmlns:a16="http://schemas.microsoft.com/office/drawing/2014/main" id="{1F2293E6-619C-8301-A880-E11A8435E7C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2006250" y="2019213"/>
              <a:ext cx="484898" cy="2953053"/>
            </a:xfrm>
            <a:prstGeom prst="rightArrow">
              <a:avLst/>
            </a:prstGeom>
            <a:solidFill>
              <a:schemeClr val="bg1"/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K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9E73A80-FFF7-E4F5-6E87-FD8B4E106158}"/>
                </a:ext>
              </a:extLst>
            </p:cNvPr>
            <p:cNvSpPr txBox="1"/>
            <p:nvPr/>
          </p:nvSpPr>
          <p:spPr>
            <a:xfrm>
              <a:off x="517226" y="5849974"/>
              <a:ext cx="184731" cy="523220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endParaRPr lang="en-US" sz="2800" b="0" dirty="0">
                <a:solidFill>
                  <a:schemeClr val="accent2"/>
                </a:solidFill>
                <a:cs typeface="Arial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50EA774-C4F3-64BB-65D4-A4B223B98A21}"/>
                </a:ext>
              </a:extLst>
            </p:cNvPr>
            <p:cNvSpPr txBox="1"/>
            <p:nvPr/>
          </p:nvSpPr>
          <p:spPr>
            <a:xfrm>
              <a:off x="457984" y="1294684"/>
              <a:ext cx="358143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KR" sz="2800" dirty="0"/>
                <a:t>In-process Isolation</a:t>
              </a:r>
            </a:p>
          </p:txBody>
        </p:sp>
      </p:grp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C8FE0903-2401-5166-2FD8-31AE02B865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84213" y="6381750"/>
            <a:ext cx="7775575" cy="323850"/>
          </a:xfrm>
        </p:spPr>
        <p:txBody>
          <a:bodyPr/>
          <a:lstStyle/>
          <a:p>
            <a:fld id="{933B0715-B72E-9147-AC7E-39DCCCD0D146}" type="slidenum">
              <a:rPr lang="ja-JP" altLang="en-US" smtClean="0"/>
              <a:pPr/>
              <a:t>25</a:t>
            </a:fld>
            <a:endParaRPr lang="en-US" altLang="ja-JP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713577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F8F41-26F4-B0B8-1305-C332AA001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91F78E-4009-AAAD-84AC-F58BC8CD40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26</a:t>
            </a:fld>
            <a:endParaRPr lang="en-US" altLang="ja-JP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40F22F56-955E-72EF-F047-17DDA1DAC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65175"/>
            <a:ext cx="9144000" cy="5032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ko-KR" altLang="en-US" sz="2400" dirty="0">
              <a:solidFill>
                <a:schemeClr val="tx2"/>
              </a:solidFill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4E780089-24E3-5BC2-5908-01F883E0F7BE}"/>
              </a:ext>
            </a:extLst>
          </p:cNvPr>
          <p:cNvSpPr txBox="1">
            <a:spLocks noChangeArrowheads="1"/>
          </p:cNvSpPr>
          <p:nvPr/>
        </p:nvSpPr>
        <p:spPr>
          <a:xfrm>
            <a:off x="602358" y="3212976"/>
            <a:ext cx="7939284" cy="1295234"/>
          </a:xfrm>
          <a:prstGeom prst="rect">
            <a:avLst/>
          </a:prstGeom>
        </p:spPr>
        <p:txBody>
          <a:bodyPr lIns="93600" rIns="93600"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dirty="0"/>
              <a:t>Capacity: Cryptographically-Enforced In-Process Capabilities for Modern ARM Architectures</a:t>
            </a:r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2E59319B-44E0-ED32-CF91-A4402A166E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917575"/>
            <a:ext cx="9144000" cy="5032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ko-KR" altLang="en-US" sz="2400" dirty="0">
              <a:solidFill>
                <a:schemeClr val="tx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97069668"/>
      </p:ext>
    </p:extLst>
  </p:cSld>
  <p:clrMapOvr>
    <a:masterClrMapping/>
  </p:clrMapOvr>
  <p:transition spd="slow"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3E092-D955-1EB1-6640-75D17E1C2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FD0B1034-F2F8-22DB-15FD-AF1983BB1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9075"/>
            <a:ext cx="9144000" cy="762000"/>
          </a:xfrm>
        </p:spPr>
        <p:txBody>
          <a:bodyPr/>
          <a:lstStyle/>
          <a:p>
            <a:r>
              <a:rPr lang="en-US" dirty="0"/>
              <a:t>Confused Deputy Challenge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528A47F-AA7E-DF32-8B1D-B6E0610D90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84213" y="6381750"/>
            <a:ext cx="7775575" cy="323850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B43C8221-2205-F94C-B97C-6EFA84598CF6}" type="slidenum">
              <a:rPr lang="ja-JP" altLang="en-US" sz="1500" smtClean="0"/>
              <a:pPr>
                <a:lnSpc>
                  <a:spcPct val="90000"/>
                </a:lnSpc>
                <a:spcAft>
                  <a:spcPts val="600"/>
                </a:spcAft>
              </a:pPr>
              <a:t>27</a:t>
            </a:fld>
            <a:endParaRPr lang="en-US" altLang="ja-JP" sz="15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675436A-1177-5177-1333-DDB9010E3D53}"/>
              </a:ext>
            </a:extLst>
          </p:cNvPr>
          <p:cNvSpPr/>
          <p:nvPr/>
        </p:nvSpPr>
        <p:spPr bwMode="auto">
          <a:xfrm>
            <a:off x="2267744" y="1253949"/>
            <a:ext cx="5400600" cy="2175051"/>
          </a:xfrm>
          <a:prstGeom prst="rect">
            <a:avLst/>
          </a:prstGeom>
          <a:noFill/>
          <a:ln w="508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641A95-1586-011F-52C7-C9F3DE0C433B}"/>
              </a:ext>
            </a:extLst>
          </p:cNvPr>
          <p:cNvSpPr/>
          <p:nvPr/>
        </p:nvSpPr>
        <p:spPr bwMode="auto">
          <a:xfrm>
            <a:off x="2411760" y="1778092"/>
            <a:ext cx="5055390" cy="432048"/>
          </a:xfrm>
          <a:prstGeom prst="rect">
            <a:avLst/>
          </a:prstGeom>
          <a:solidFill>
            <a:schemeClr val="bg1">
              <a:lumMod val="85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76C64A-4103-0E32-C214-4405C0ADED12}"/>
              </a:ext>
            </a:extLst>
          </p:cNvPr>
          <p:cNvSpPr/>
          <p:nvPr/>
        </p:nvSpPr>
        <p:spPr bwMode="auto">
          <a:xfrm>
            <a:off x="2684962" y="1778092"/>
            <a:ext cx="806918" cy="432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60FB57-DAB0-5DDA-0017-1C0C4D0FEF1E}"/>
              </a:ext>
            </a:extLst>
          </p:cNvPr>
          <p:cNvSpPr/>
          <p:nvPr/>
        </p:nvSpPr>
        <p:spPr bwMode="auto">
          <a:xfrm>
            <a:off x="3851920" y="1786688"/>
            <a:ext cx="806918" cy="432048"/>
          </a:xfrm>
          <a:prstGeom prst="rect">
            <a:avLst/>
          </a:prstGeom>
          <a:solidFill>
            <a:srgbClr val="92D050"/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2EBBCD9-E4AE-77B4-9562-C28DDCBC2A1C}"/>
              </a:ext>
            </a:extLst>
          </p:cNvPr>
          <p:cNvSpPr/>
          <p:nvPr/>
        </p:nvSpPr>
        <p:spPr bwMode="auto">
          <a:xfrm>
            <a:off x="5018878" y="1778092"/>
            <a:ext cx="806918" cy="432048"/>
          </a:xfrm>
          <a:prstGeom prst="rect">
            <a:avLst/>
          </a:prstGeom>
          <a:solidFill>
            <a:schemeClr val="accent5">
              <a:lumMod val="9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3CAA2A-FCB1-1DBE-609A-28E5D3FA54CF}"/>
              </a:ext>
            </a:extLst>
          </p:cNvPr>
          <p:cNvSpPr/>
          <p:nvPr/>
        </p:nvSpPr>
        <p:spPr bwMode="auto">
          <a:xfrm>
            <a:off x="6225534" y="1773576"/>
            <a:ext cx="806918" cy="432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7551626-C34C-AEB6-6022-FA0C1F0AB343}"/>
              </a:ext>
            </a:extLst>
          </p:cNvPr>
          <p:cNvSpPr/>
          <p:nvPr/>
        </p:nvSpPr>
        <p:spPr bwMode="auto">
          <a:xfrm>
            <a:off x="2613731" y="2414214"/>
            <a:ext cx="950933" cy="432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1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Network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4FD872D-21D8-D425-6507-EB6600BD3C9E}"/>
              </a:ext>
            </a:extLst>
          </p:cNvPr>
          <p:cNvSpPr/>
          <p:nvPr/>
        </p:nvSpPr>
        <p:spPr bwMode="auto">
          <a:xfrm>
            <a:off x="3857759" y="2404355"/>
            <a:ext cx="806918" cy="432048"/>
          </a:xfrm>
          <a:prstGeom prst="rect">
            <a:avLst/>
          </a:prstGeom>
          <a:solidFill>
            <a:srgbClr val="92D050"/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1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Crypto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C270C3-C0D6-A125-A812-756B464E649C}"/>
              </a:ext>
            </a:extLst>
          </p:cNvPr>
          <p:cNvSpPr/>
          <p:nvPr/>
        </p:nvSpPr>
        <p:spPr bwMode="auto">
          <a:xfrm>
            <a:off x="5024717" y="2412169"/>
            <a:ext cx="806918" cy="432048"/>
          </a:xfrm>
          <a:prstGeom prst="rect">
            <a:avLst/>
          </a:prstGeom>
          <a:solidFill>
            <a:schemeClr val="accent5">
              <a:lumMod val="9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1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Math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575C05-C6E1-0C6D-F4D2-CB4F13EBE68D}"/>
              </a:ext>
            </a:extLst>
          </p:cNvPr>
          <p:cNvSpPr/>
          <p:nvPr/>
        </p:nvSpPr>
        <p:spPr bwMode="auto">
          <a:xfrm>
            <a:off x="6248310" y="2412169"/>
            <a:ext cx="806918" cy="432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sz="1400" dirty="0"/>
              <a:t>Util</a:t>
            </a:r>
            <a:endParaRPr kumimoji="0" lang="en-KR" sz="1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8CFA0C7-CF0D-8FCA-6DF1-F172E3D35B98}"/>
              </a:ext>
            </a:extLst>
          </p:cNvPr>
          <p:cNvSpPr/>
          <p:nvPr/>
        </p:nvSpPr>
        <p:spPr bwMode="auto">
          <a:xfrm>
            <a:off x="2580104" y="1678564"/>
            <a:ext cx="1036436" cy="1231570"/>
          </a:xfrm>
          <a:prstGeom prst="rect">
            <a:avLst/>
          </a:prstGeom>
          <a:noFill/>
          <a:ln w="44450" cap="flat" cmpd="sng" algn="ctr">
            <a:solidFill>
              <a:schemeClr val="accent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BA0E011-1E68-F256-4C3A-9351E2263558}"/>
              </a:ext>
            </a:extLst>
          </p:cNvPr>
          <p:cNvSpPr txBox="1"/>
          <p:nvPr/>
        </p:nvSpPr>
        <p:spPr>
          <a:xfrm>
            <a:off x="3002583" y="1196975"/>
            <a:ext cx="36086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dirty="0"/>
              <a:t>Process Memory space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51D0789-56FA-1CF1-100F-5E70C4F32067}"/>
              </a:ext>
            </a:extLst>
          </p:cNvPr>
          <p:cNvSpPr/>
          <p:nvPr/>
        </p:nvSpPr>
        <p:spPr bwMode="auto">
          <a:xfrm>
            <a:off x="3756072" y="1678564"/>
            <a:ext cx="1036436" cy="1231570"/>
          </a:xfrm>
          <a:prstGeom prst="rect">
            <a:avLst/>
          </a:prstGeom>
          <a:noFill/>
          <a:ln w="44450" cap="flat" cmpd="sng" algn="ctr">
            <a:solidFill>
              <a:schemeClr val="accent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46B17D-92FE-56C6-DAB0-FA448C529301}"/>
              </a:ext>
            </a:extLst>
          </p:cNvPr>
          <p:cNvSpPr/>
          <p:nvPr/>
        </p:nvSpPr>
        <p:spPr bwMode="auto">
          <a:xfrm>
            <a:off x="4932040" y="1678564"/>
            <a:ext cx="1036436" cy="1231570"/>
          </a:xfrm>
          <a:prstGeom prst="rect">
            <a:avLst/>
          </a:prstGeom>
          <a:noFill/>
          <a:ln w="44450" cap="flat" cmpd="sng" algn="ctr">
            <a:solidFill>
              <a:schemeClr val="accent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F3933DF-AD33-AEDA-AA2D-C0585626D75F}"/>
              </a:ext>
            </a:extLst>
          </p:cNvPr>
          <p:cNvSpPr/>
          <p:nvPr/>
        </p:nvSpPr>
        <p:spPr bwMode="auto">
          <a:xfrm>
            <a:off x="6108008" y="1678564"/>
            <a:ext cx="1036436" cy="1231570"/>
          </a:xfrm>
          <a:prstGeom prst="rect">
            <a:avLst/>
          </a:prstGeom>
          <a:noFill/>
          <a:ln w="44450" cap="flat" cmpd="sng" algn="ctr">
            <a:solidFill>
              <a:schemeClr val="accent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DB1EAFF-CBA8-7E63-C7DD-99DBFE25FC29}"/>
              </a:ext>
            </a:extLst>
          </p:cNvPr>
          <p:cNvSpPr txBox="1"/>
          <p:nvPr/>
        </p:nvSpPr>
        <p:spPr>
          <a:xfrm>
            <a:off x="3491880" y="2918730"/>
            <a:ext cx="2872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b="0" dirty="0"/>
              <a:t>In-process domains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B515E65-0183-5176-95C4-A9A825F56B0F}"/>
              </a:ext>
            </a:extLst>
          </p:cNvPr>
          <p:cNvCxnSpPr>
            <a:cxnSpLocks/>
            <a:stCxn id="14" idx="1"/>
            <a:endCxn id="7" idx="2"/>
          </p:cNvCxnSpPr>
          <p:nvPr/>
        </p:nvCxnSpPr>
        <p:spPr bwMode="auto">
          <a:xfrm flipH="1" flipV="1">
            <a:off x="4255379" y="2218736"/>
            <a:ext cx="769338" cy="409457"/>
          </a:xfrm>
          <a:prstGeom prst="straightConnector1">
            <a:avLst/>
          </a:prstGeom>
          <a:ln w="60325">
            <a:solidFill>
              <a:srgbClr val="FF0000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8856C8F6-6ADB-4F18-B7E2-0FB386426393}"/>
              </a:ext>
            </a:extLst>
          </p:cNvPr>
          <p:cNvSpPr txBox="1"/>
          <p:nvPr/>
        </p:nvSpPr>
        <p:spPr>
          <a:xfrm rot="2049674">
            <a:off x="4352117" y="2119781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sz="32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B850B40-B4E6-BB19-3610-66E689E0AF03}"/>
              </a:ext>
            </a:extLst>
          </p:cNvPr>
          <p:cNvSpPr/>
          <p:nvPr/>
        </p:nvSpPr>
        <p:spPr bwMode="auto">
          <a:xfrm>
            <a:off x="5028178" y="2407868"/>
            <a:ext cx="806918" cy="432048"/>
          </a:xfrm>
          <a:prstGeom prst="rect">
            <a:avLst/>
          </a:prstGeom>
          <a:solidFill>
            <a:schemeClr val="accent5">
              <a:lumMod val="90000"/>
            </a:schemeClr>
          </a:solidFill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1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Math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FA984C7-99A8-1F54-F976-86CF0F2AD4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0566" y="2174906"/>
            <a:ext cx="518859" cy="51885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CDF69DC-50DB-80B7-4A9B-7094A4607C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6319" y="1763646"/>
            <a:ext cx="485986" cy="485986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72A7D1E3-09D5-6B1A-E45E-3F2489EED9DD}"/>
              </a:ext>
            </a:extLst>
          </p:cNvPr>
          <p:cNvSpPr/>
          <p:nvPr/>
        </p:nvSpPr>
        <p:spPr bwMode="auto">
          <a:xfrm>
            <a:off x="2193113" y="3944621"/>
            <a:ext cx="5400600" cy="1823156"/>
          </a:xfrm>
          <a:prstGeom prst="rect">
            <a:avLst/>
          </a:prstGeom>
          <a:noFill/>
          <a:ln w="508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50" name="Left-Right Arrow 49">
            <a:extLst>
              <a:ext uri="{FF2B5EF4-FFF2-40B4-BE49-F238E27FC236}">
                <a16:creationId xmlns:a16="http://schemas.microsoft.com/office/drawing/2014/main" id="{12ECE97D-8054-1389-4793-7B30758B647D}"/>
              </a:ext>
            </a:extLst>
          </p:cNvPr>
          <p:cNvSpPr/>
          <p:nvPr/>
        </p:nvSpPr>
        <p:spPr bwMode="auto">
          <a:xfrm>
            <a:off x="3963393" y="3371620"/>
            <a:ext cx="1944216" cy="543691"/>
          </a:xfrm>
          <a:prstGeom prst="left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1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system calls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62F3B53-FAC8-DA29-2585-0EF1BF306D09}"/>
              </a:ext>
            </a:extLst>
          </p:cNvPr>
          <p:cNvSpPr/>
          <p:nvPr/>
        </p:nvSpPr>
        <p:spPr bwMode="auto">
          <a:xfrm>
            <a:off x="2410913" y="4200739"/>
            <a:ext cx="201265" cy="31175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1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8067482-F57A-AD5F-1987-CFF8E7EC8BC8}"/>
              </a:ext>
            </a:extLst>
          </p:cNvPr>
          <p:cNvSpPr txBox="1"/>
          <p:nvPr/>
        </p:nvSpPr>
        <p:spPr>
          <a:xfrm>
            <a:off x="2444226" y="4670183"/>
            <a:ext cx="835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b="0" dirty="0"/>
              <a:t>Files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DAF942F-B486-C4BB-EBA9-3C2F7A60DDCB}"/>
              </a:ext>
            </a:extLst>
          </p:cNvPr>
          <p:cNvSpPr/>
          <p:nvPr/>
        </p:nvSpPr>
        <p:spPr bwMode="auto">
          <a:xfrm>
            <a:off x="2761337" y="4197259"/>
            <a:ext cx="201265" cy="311759"/>
          </a:xfrm>
          <a:prstGeom prst="rect">
            <a:avLst/>
          </a:prstGeom>
          <a:solidFill>
            <a:srgbClr val="92D050"/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1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222849F-051A-49DC-476E-316F2FF879A7}"/>
              </a:ext>
            </a:extLst>
          </p:cNvPr>
          <p:cNvSpPr/>
          <p:nvPr/>
        </p:nvSpPr>
        <p:spPr bwMode="auto">
          <a:xfrm>
            <a:off x="3111761" y="4197259"/>
            <a:ext cx="201265" cy="3117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1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9938F5D-467B-96F7-9D61-516FB953D5D7}"/>
              </a:ext>
            </a:extLst>
          </p:cNvPr>
          <p:cNvSpPr txBox="1"/>
          <p:nvPr/>
        </p:nvSpPr>
        <p:spPr>
          <a:xfrm>
            <a:off x="4222958" y="4585593"/>
            <a:ext cx="12795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b="0" dirty="0"/>
              <a:t>Sockets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C66106E-4781-8559-1000-B1F31016C425}"/>
              </a:ext>
            </a:extLst>
          </p:cNvPr>
          <p:cNvSpPr txBox="1"/>
          <p:nvPr/>
        </p:nvSpPr>
        <p:spPr>
          <a:xfrm>
            <a:off x="5966641" y="4585593"/>
            <a:ext cx="15215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b="0" dirty="0"/>
              <a:t>Memory </a:t>
            </a:r>
          </a:p>
          <a:p>
            <a:r>
              <a:rPr lang="en-KR" b="0" dirty="0"/>
              <a:t>Mappings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ECAC7EA0-F407-4B8B-B437-B587A8F235E4}"/>
              </a:ext>
            </a:extLst>
          </p:cNvPr>
          <p:cNvSpPr/>
          <p:nvPr/>
        </p:nvSpPr>
        <p:spPr bwMode="auto">
          <a:xfrm>
            <a:off x="4758355" y="4147775"/>
            <a:ext cx="201265" cy="3117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1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065DAF7-7D86-BD83-3CFA-F82117FA915C}"/>
              </a:ext>
            </a:extLst>
          </p:cNvPr>
          <p:cNvSpPr/>
          <p:nvPr/>
        </p:nvSpPr>
        <p:spPr bwMode="auto">
          <a:xfrm>
            <a:off x="4457890" y="4151168"/>
            <a:ext cx="201265" cy="31175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1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CFDCEB76-7C28-EF12-427A-D2BF9344FB6E}"/>
              </a:ext>
            </a:extLst>
          </p:cNvPr>
          <p:cNvSpPr/>
          <p:nvPr/>
        </p:nvSpPr>
        <p:spPr bwMode="auto">
          <a:xfrm>
            <a:off x="6820462" y="4147776"/>
            <a:ext cx="201265" cy="3117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1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E4B32E69-9DDE-BB93-0E79-504FEA2B613D}"/>
              </a:ext>
            </a:extLst>
          </p:cNvPr>
          <p:cNvSpPr/>
          <p:nvPr/>
        </p:nvSpPr>
        <p:spPr bwMode="auto">
          <a:xfrm>
            <a:off x="6442072" y="4147776"/>
            <a:ext cx="201265" cy="311759"/>
          </a:xfrm>
          <a:prstGeom prst="rect">
            <a:avLst/>
          </a:prstGeom>
          <a:solidFill>
            <a:schemeClr val="accent1"/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1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E1D5F1FE-2ED9-2C6D-2CDD-1BB361247855}"/>
              </a:ext>
            </a:extLst>
          </p:cNvPr>
          <p:cNvCxnSpPr>
            <a:cxnSpLocks/>
            <a:stCxn id="24" idx="2"/>
            <a:endCxn id="53" idx="0"/>
          </p:cNvCxnSpPr>
          <p:nvPr/>
        </p:nvCxnSpPr>
        <p:spPr bwMode="auto">
          <a:xfrm rot="5400000">
            <a:off x="3468133" y="2233754"/>
            <a:ext cx="1357343" cy="2569667"/>
          </a:xfrm>
          <a:prstGeom prst="curvedConnector3">
            <a:avLst>
              <a:gd name="adj1" fmla="val 62249"/>
            </a:avLst>
          </a:prstGeom>
          <a:ln w="60325">
            <a:solidFill>
              <a:srgbClr val="FF0000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BE676E85-1222-8FCD-E645-3A571D5A611E}"/>
              </a:ext>
            </a:extLst>
          </p:cNvPr>
          <p:cNvSpPr txBox="1"/>
          <p:nvPr/>
        </p:nvSpPr>
        <p:spPr>
          <a:xfrm>
            <a:off x="3491880" y="5271745"/>
            <a:ext cx="2818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dirty="0"/>
              <a:t>Operating System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9878242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1" grpId="0" animBg="1"/>
      <p:bldP spid="52" grpId="0"/>
      <p:bldP spid="53" grpId="0" animBg="1"/>
      <p:bldP spid="54" grpId="0" animBg="1"/>
      <p:bldP spid="55" grpId="0"/>
      <p:bldP spid="56" grpId="0"/>
      <p:bldP spid="58" grpId="0" animBg="1"/>
      <p:bldP spid="59" grpId="0" animBg="1"/>
      <p:bldP spid="60" grpId="0" animBg="1"/>
      <p:bldP spid="61" grpId="0" animBg="1"/>
      <p:bldP spid="6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9AB44-11E6-B537-6A05-6A147BA24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B38252F-13A4-ABC0-069D-DBBE05F95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9075"/>
            <a:ext cx="9144000" cy="762000"/>
          </a:xfrm>
        </p:spPr>
        <p:txBody>
          <a:bodyPr/>
          <a:lstStyle/>
          <a:p>
            <a:r>
              <a:rPr lang="en-US" dirty="0"/>
              <a:t>Confused Deputy Challenge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95C1264-B47D-5E32-7D6D-0F5A79C9F3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84213" y="6381750"/>
            <a:ext cx="7775575" cy="323850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B43C8221-2205-F94C-B97C-6EFA84598CF6}" type="slidenum">
              <a:rPr lang="ja-JP" altLang="en-US" sz="1500" smtClean="0"/>
              <a:pPr>
                <a:lnSpc>
                  <a:spcPct val="90000"/>
                </a:lnSpc>
                <a:spcAft>
                  <a:spcPts val="600"/>
                </a:spcAft>
              </a:pPr>
              <a:t>28</a:t>
            </a:fld>
            <a:endParaRPr lang="en-US" altLang="ja-JP" sz="15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A55233-84D3-7339-53C8-C912781C9BDA}"/>
              </a:ext>
            </a:extLst>
          </p:cNvPr>
          <p:cNvSpPr/>
          <p:nvPr/>
        </p:nvSpPr>
        <p:spPr bwMode="auto">
          <a:xfrm>
            <a:off x="2267744" y="1253949"/>
            <a:ext cx="5400600" cy="2175051"/>
          </a:xfrm>
          <a:prstGeom prst="rect">
            <a:avLst/>
          </a:prstGeom>
          <a:noFill/>
          <a:ln w="508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36F745-F3D5-CBAC-7652-0CEBCD7025B5}"/>
              </a:ext>
            </a:extLst>
          </p:cNvPr>
          <p:cNvSpPr/>
          <p:nvPr/>
        </p:nvSpPr>
        <p:spPr bwMode="auto">
          <a:xfrm>
            <a:off x="2411760" y="1778092"/>
            <a:ext cx="5055390" cy="432048"/>
          </a:xfrm>
          <a:prstGeom prst="rect">
            <a:avLst/>
          </a:prstGeom>
          <a:solidFill>
            <a:schemeClr val="bg1">
              <a:lumMod val="85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2BD9C9-8873-ADAB-64AF-5BB08A884A95}"/>
              </a:ext>
            </a:extLst>
          </p:cNvPr>
          <p:cNvSpPr/>
          <p:nvPr/>
        </p:nvSpPr>
        <p:spPr bwMode="auto">
          <a:xfrm>
            <a:off x="2684962" y="1778092"/>
            <a:ext cx="806918" cy="432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876600-47EF-6B23-C8EF-667F343643DE}"/>
              </a:ext>
            </a:extLst>
          </p:cNvPr>
          <p:cNvSpPr/>
          <p:nvPr/>
        </p:nvSpPr>
        <p:spPr bwMode="auto">
          <a:xfrm>
            <a:off x="3851920" y="1786688"/>
            <a:ext cx="806918" cy="432048"/>
          </a:xfrm>
          <a:prstGeom prst="rect">
            <a:avLst/>
          </a:prstGeom>
          <a:solidFill>
            <a:srgbClr val="92D050"/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DD29D4-86E7-1AEA-6415-F7B2C50686C3}"/>
              </a:ext>
            </a:extLst>
          </p:cNvPr>
          <p:cNvSpPr/>
          <p:nvPr/>
        </p:nvSpPr>
        <p:spPr bwMode="auto">
          <a:xfrm>
            <a:off x="5018878" y="1778092"/>
            <a:ext cx="806918" cy="432048"/>
          </a:xfrm>
          <a:prstGeom prst="rect">
            <a:avLst/>
          </a:prstGeom>
          <a:solidFill>
            <a:schemeClr val="accent5">
              <a:lumMod val="9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24AF30-61E4-5AFE-9AFD-87E2AB3B9C7B}"/>
              </a:ext>
            </a:extLst>
          </p:cNvPr>
          <p:cNvSpPr/>
          <p:nvPr/>
        </p:nvSpPr>
        <p:spPr bwMode="auto">
          <a:xfrm>
            <a:off x="6225534" y="1773576"/>
            <a:ext cx="806918" cy="432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80B2356-9601-5929-EC3C-84D753BF9910}"/>
              </a:ext>
            </a:extLst>
          </p:cNvPr>
          <p:cNvSpPr/>
          <p:nvPr/>
        </p:nvSpPr>
        <p:spPr bwMode="auto">
          <a:xfrm>
            <a:off x="2613731" y="2414214"/>
            <a:ext cx="950933" cy="432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1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Network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3EE563C-EF51-C4B0-FB05-9862502ED176}"/>
              </a:ext>
            </a:extLst>
          </p:cNvPr>
          <p:cNvSpPr/>
          <p:nvPr/>
        </p:nvSpPr>
        <p:spPr bwMode="auto">
          <a:xfrm>
            <a:off x="3857759" y="2404355"/>
            <a:ext cx="806918" cy="432048"/>
          </a:xfrm>
          <a:prstGeom prst="rect">
            <a:avLst/>
          </a:prstGeom>
          <a:solidFill>
            <a:srgbClr val="92D050"/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1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Crypto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4A72EC7-57A2-022C-08EC-90B2966C33E4}"/>
              </a:ext>
            </a:extLst>
          </p:cNvPr>
          <p:cNvSpPr/>
          <p:nvPr/>
        </p:nvSpPr>
        <p:spPr bwMode="auto">
          <a:xfrm>
            <a:off x="5024717" y="2412169"/>
            <a:ext cx="806918" cy="432048"/>
          </a:xfrm>
          <a:prstGeom prst="rect">
            <a:avLst/>
          </a:prstGeom>
          <a:solidFill>
            <a:schemeClr val="accent5">
              <a:lumMod val="9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1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Math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480F0EF-C3EA-B3C0-1416-E70714174959}"/>
              </a:ext>
            </a:extLst>
          </p:cNvPr>
          <p:cNvSpPr/>
          <p:nvPr/>
        </p:nvSpPr>
        <p:spPr bwMode="auto">
          <a:xfrm>
            <a:off x="6248310" y="2412169"/>
            <a:ext cx="806918" cy="432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sz="1400" dirty="0"/>
              <a:t>Util</a:t>
            </a:r>
            <a:endParaRPr kumimoji="0" lang="en-KR" sz="1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45CA6E-9078-259D-3F8C-4E16AD1FCF8D}"/>
              </a:ext>
            </a:extLst>
          </p:cNvPr>
          <p:cNvSpPr/>
          <p:nvPr/>
        </p:nvSpPr>
        <p:spPr bwMode="auto">
          <a:xfrm>
            <a:off x="2580104" y="1678564"/>
            <a:ext cx="1036436" cy="1231570"/>
          </a:xfrm>
          <a:prstGeom prst="rect">
            <a:avLst/>
          </a:prstGeom>
          <a:noFill/>
          <a:ln w="44450" cap="flat" cmpd="sng" algn="ctr">
            <a:solidFill>
              <a:schemeClr val="accent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A94829-AD85-9318-373D-C3D1C715CA89}"/>
              </a:ext>
            </a:extLst>
          </p:cNvPr>
          <p:cNvSpPr txBox="1"/>
          <p:nvPr/>
        </p:nvSpPr>
        <p:spPr>
          <a:xfrm>
            <a:off x="3002583" y="1196975"/>
            <a:ext cx="36086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dirty="0"/>
              <a:t>Process Memory space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48189F8-8162-27B3-3F1F-697DCE3DAC5D}"/>
              </a:ext>
            </a:extLst>
          </p:cNvPr>
          <p:cNvSpPr/>
          <p:nvPr/>
        </p:nvSpPr>
        <p:spPr bwMode="auto">
          <a:xfrm>
            <a:off x="3756072" y="1678564"/>
            <a:ext cx="1036436" cy="1231570"/>
          </a:xfrm>
          <a:prstGeom prst="rect">
            <a:avLst/>
          </a:prstGeom>
          <a:noFill/>
          <a:ln w="44450" cap="flat" cmpd="sng" algn="ctr">
            <a:solidFill>
              <a:schemeClr val="accent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3FFF23F-E63C-746E-49E3-013439CDA5E0}"/>
              </a:ext>
            </a:extLst>
          </p:cNvPr>
          <p:cNvSpPr/>
          <p:nvPr/>
        </p:nvSpPr>
        <p:spPr bwMode="auto">
          <a:xfrm>
            <a:off x="4932040" y="1678564"/>
            <a:ext cx="1036436" cy="1231570"/>
          </a:xfrm>
          <a:prstGeom prst="rect">
            <a:avLst/>
          </a:prstGeom>
          <a:noFill/>
          <a:ln w="44450" cap="flat" cmpd="sng" algn="ctr">
            <a:solidFill>
              <a:schemeClr val="accent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90EE571-1F21-832D-79DE-BB77A2BBB362}"/>
              </a:ext>
            </a:extLst>
          </p:cNvPr>
          <p:cNvSpPr/>
          <p:nvPr/>
        </p:nvSpPr>
        <p:spPr bwMode="auto">
          <a:xfrm>
            <a:off x="6108008" y="1678564"/>
            <a:ext cx="1036436" cy="1231570"/>
          </a:xfrm>
          <a:prstGeom prst="rect">
            <a:avLst/>
          </a:prstGeom>
          <a:noFill/>
          <a:ln w="44450" cap="flat" cmpd="sng" algn="ctr">
            <a:solidFill>
              <a:schemeClr val="accent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8072E5-09FF-E602-44D5-8A0380E85DC0}"/>
              </a:ext>
            </a:extLst>
          </p:cNvPr>
          <p:cNvSpPr txBox="1"/>
          <p:nvPr/>
        </p:nvSpPr>
        <p:spPr>
          <a:xfrm>
            <a:off x="3491880" y="2918730"/>
            <a:ext cx="2872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b="0" dirty="0"/>
              <a:t>In-process domains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3385973-FAEE-25B3-37B9-6101BF8B2FDE}"/>
              </a:ext>
            </a:extLst>
          </p:cNvPr>
          <p:cNvCxnSpPr>
            <a:cxnSpLocks/>
            <a:stCxn id="14" idx="1"/>
            <a:endCxn id="7" idx="2"/>
          </p:cNvCxnSpPr>
          <p:nvPr/>
        </p:nvCxnSpPr>
        <p:spPr bwMode="auto">
          <a:xfrm flipH="1" flipV="1">
            <a:off x="4255379" y="2218736"/>
            <a:ext cx="769338" cy="409457"/>
          </a:xfrm>
          <a:prstGeom prst="straightConnector1">
            <a:avLst/>
          </a:prstGeom>
          <a:ln w="60325">
            <a:solidFill>
              <a:srgbClr val="FF0000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23535424-59B9-2077-4005-8B3D9DFFAC90}"/>
              </a:ext>
            </a:extLst>
          </p:cNvPr>
          <p:cNvSpPr txBox="1"/>
          <p:nvPr/>
        </p:nvSpPr>
        <p:spPr>
          <a:xfrm rot="2049674">
            <a:off x="4352117" y="2119781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sz="32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72C4C58-1D72-7682-5EB7-E1964890E9CB}"/>
              </a:ext>
            </a:extLst>
          </p:cNvPr>
          <p:cNvSpPr/>
          <p:nvPr/>
        </p:nvSpPr>
        <p:spPr bwMode="auto">
          <a:xfrm>
            <a:off x="5028178" y="2407868"/>
            <a:ext cx="806918" cy="432048"/>
          </a:xfrm>
          <a:prstGeom prst="rect">
            <a:avLst/>
          </a:prstGeom>
          <a:solidFill>
            <a:schemeClr val="accent5">
              <a:lumMod val="90000"/>
            </a:schemeClr>
          </a:solidFill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1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Math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3772FE53-EFC4-C9B8-9849-4AB86C51E2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0566" y="2174906"/>
            <a:ext cx="518859" cy="51885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FC49162-8141-B702-3B0A-1A4541EFA0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6319" y="1763646"/>
            <a:ext cx="485986" cy="485986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A9AA0327-EEC0-53F3-5D5F-AC14748E28D3}"/>
              </a:ext>
            </a:extLst>
          </p:cNvPr>
          <p:cNvSpPr/>
          <p:nvPr/>
        </p:nvSpPr>
        <p:spPr bwMode="auto">
          <a:xfrm>
            <a:off x="2193113" y="3944621"/>
            <a:ext cx="5400600" cy="1823156"/>
          </a:xfrm>
          <a:prstGeom prst="rect">
            <a:avLst/>
          </a:prstGeom>
          <a:noFill/>
          <a:ln w="508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50" name="Left-Right Arrow 49">
            <a:extLst>
              <a:ext uri="{FF2B5EF4-FFF2-40B4-BE49-F238E27FC236}">
                <a16:creationId xmlns:a16="http://schemas.microsoft.com/office/drawing/2014/main" id="{C93FB9D5-8C75-D55F-F97A-09283C9F4F32}"/>
              </a:ext>
            </a:extLst>
          </p:cNvPr>
          <p:cNvSpPr/>
          <p:nvPr/>
        </p:nvSpPr>
        <p:spPr bwMode="auto">
          <a:xfrm>
            <a:off x="3963393" y="3371620"/>
            <a:ext cx="1944216" cy="543691"/>
          </a:xfrm>
          <a:prstGeom prst="left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1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system calls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8401191-E79D-BD0C-1E2B-4130BEC979F1}"/>
              </a:ext>
            </a:extLst>
          </p:cNvPr>
          <p:cNvSpPr/>
          <p:nvPr/>
        </p:nvSpPr>
        <p:spPr bwMode="auto">
          <a:xfrm>
            <a:off x="2410913" y="4200739"/>
            <a:ext cx="201265" cy="31175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1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5DBD1EE-D604-D897-7436-1B0491C3A7E1}"/>
              </a:ext>
            </a:extLst>
          </p:cNvPr>
          <p:cNvSpPr txBox="1"/>
          <p:nvPr/>
        </p:nvSpPr>
        <p:spPr>
          <a:xfrm>
            <a:off x="2444226" y="4670183"/>
            <a:ext cx="835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b="0" dirty="0"/>
              <a:t>Files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2F8CDCF-6860-BEDC-E4B5-6F939E9DD737}"/>
              </a:ext>
            </a:extLst>
          </p:cNvPr>
          <p:cNvSpPr/>
          <p:nvPr/>
        </p:nvSpPr>
        <p:spPr bwMode="auto">
          <a:xfrm>
            <a:off x="2761337" y="4197259"/>
            <a:ext cx="201265" cy="311759"/>
          </a:xfrm>
          <a:prstGeom prst="rect">
            <a:avLst/>
          </a:prstGeom>
          <a:solidFill>
            <a:srgbClr val="92D050"/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1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B8DB387-1480-9B9B-C831-4293B713342F}"/>
              </a:ext>
            </a:extLst>
          </p:cNvPr>
          <p:cNvSpPr/>
          <p:nvPr/>
        </p:nvSpPr>
        <p:spPr bwMode="auto">
          <a:xfrm>
            <a:off x="3111761" y="4197259"/>
            <a:ext cx="201265" cy="3117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1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698AB6E-B5EA-D2FE-1C2F-E60D9F5DA866}"/>
              </a:ext>
            </a:extLst>
          </p:cNvPr>
          <p:cNvSpPr txBox="1"/>
          <p:nvPr/>
        </p:nvSpPr>
        <p:spPr>
          <a:xfrm>
            <a:off x="4222958" y="4585593"/>
            <a:ext cx="12795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b="0" dirty="0"/>
              <a:t>Sockets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0098842-ACEC-0D1D-DAAB-F33D5528DE7A}"/>
              </a:ext>
            </a:extLst>
          </p:cNvPr>
          <p:cNvSpPr txBox="1"/>
          <p:nvPr/>
        </p:nvSpPr>
        <p:spPr>
          <a:xfrm>
            <a:off x="5966641" y="4585593"/>
            <a:ext cx="15215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b="0" dirty="0"/>
              <a:t>Memory </a:t>
            </a:r>
          </a:p>
          <a:p>
            <a:r>
              <a:rPr lang="en-KR" b="0" dirty="0"/>
              <a:t>Mappings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B5BD0296-8DE8-B2F1-0248-D2088CB799E9}"/>
              </a:ext>
            </a:extLst>
          </p:cNvPr>
          <p:cNvSpPr/>
          <p:nvPr/>
        </p:nvSpPr>
        <p:spPr bwMode="auto">
          <a:xfrm>
            <a:off x="4758355" y="4147775"/>
            <a:ext cx="201265" cy="3117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1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6F5E9BF-A6CE-D714-6C82-F997850DDD1B}"/>
              </a:ext>
            </a:extLst>
          </p:cNvPr>
          <p:cNvSpPr/>
          <p:nvPr/>
        </p:nvSpPr>
        <p:spPr bwMode="auto">
          <a:xfrm>
            <a:off x="4457890" y="4151168"/>
            <a:ext cx="201265" cy="31175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1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418B809-37A4-407E-8A10-D96F4C94E5D3}"/>
              </a:ext>
            </a:extLst>
          </p:cNvPr>
          <p:cNvSpPr/>
          <p:nvPr/>
        </p:nvSpPr>
        <p:spPr bwMode="auto">
          <a:xfrm>
            <a:off x="6820462" y="4147776"/>
            <a:ext cx="201265" cy="3117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1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2F08749F-A99C-67FB-4A01-BC4F5AAA36CD}"/>
              </a:ext>
            </a:extLst>
          </p:cNvPr>
          <p:cNvSpPr/>
          <p:nvPr/>
        </p:nvSpPr>
        <p:spPr bwMode="auto">
          <a:xfrm>
            <a:off x="6442072" y="4147776"/>
            <a:ext cx="201265" cy="311759"/>
          </a:xfrm>
          <a:prstGeom prst="rect">
            <a:avLst/>
          </a:prstGeom>
          <a:solidFill>
            <a:schemeClr val="accent1"/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1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DC46D405-F0BA-4CA8-1FA1-429E14DE7868}"/>
              </a:ext>
            </a:extLst>
          </p:cNvPr>
          <p:cNvCxnSpPr>
            <a:cxnSpLocks/>
            <a:stCxn id="24" idx="2"/>
            <a:endCxn id="53" idx="0"/>
          </p:cNvCxnSpPr>
          <p:nvPr/>
        </p:nvCxnSpPr>
        <p:spPr bwMode="auto">
          <a:xfrm rot="5400000">
            <a:off x="3468133" y="2233754"/>
            <a:ext cx="1357343" cy="2569667"/>
          </a:xfrm>
          <a:prstGeom prst="curvedConnector3">
            <a:avLst>
              <a:gd name="adj1" fmla="val 62249"/>
            </a:avLst>
          </a:prstGeom>
          <a:ln w="60325">
            <a:solidFill>
              <a:srgbClr val="FF0000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3D53BF70-B776-D570-5CAB-5E6ADA29C40A}"/>
              </a:ext>
            </a:extLst>
          </p:cNvPr>
          <p:cNvSpPr txBox="1"/>
          <p:nvPr/>
        </p:nvSpPr>
        <p:spPr>
          <a:xfrm>
            <a:off x="3491880" y="5271745"/>
            <a:ext cx="2818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dirty="0"/>
              <a:t>Operating System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60F967B6-2CEF-9739-C52D-AED2FDF45765}"/>
              </a:ext>
            </a:extLst>
          </p:cNvPr>
          <p:cNvSpPr/>
          <p:nvPr/>
        </p:nvSpPr>
        <p:spPr bwMode="auto">
          <a:xfrm>
            <a:off x="1515121" y="2912555"/>
            <a:ext cx="6840760" cy="1155641"/>
          </a:xfrm>
          <a:prstGeom prst="rect">
            <a:avLst/>
          </a:prstGeom>
          <a:solidFill>
            <a:schemeClr val="bg1"/>
          </a:solidFill>
          <a:ln w="508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925712" sx="116000" sy="116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KR" sz="3200" b="0" dirty="0"/>
              <a:t>The OS becomes a </a:t>
            </a:r>
            <a:r>
              <a:rPr lang="en-KR" sz="3200" dirty="0"/>
              <a:t>confused deputy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3232017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BF270-0AD1-CFCC-3DEE-F6A892A16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Root cause: Incoherence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33C5B-1D2F-31EA-393E-C709861C8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160340"/>
            <a:ext cx="7772400" cy="2592065"/>
          </a:xfrm>
        </p:spPr>
        <p:txBody>
          <a:bodyPr/>
          <a:lstStyle/>
          <a:p>
            <a:r>
              <a:rPr lang="en-KR" b="0" dirty="0"/>
              <a:t>Incoherences between OS and hardware protection:</a:t>
            </a:r>
          </a:p>
          <a:p>
            <a:pPr lvl="1"/>
            <a:r>
              <a:rPr lang="en-KR" b="0" dirty="0"/>
              <a:t>OS protection cover </a:t>
            </a:r>
            <a:r>
              <a:rPr lang="en-KR" dirty="0"/>
              <a:t>all system resources</a:t>
            </a:r>
            <a:endParaRPr lang="en-KR" dirty="0">
              <a:cs typeface="Arial"/>
            </a:endParaRPr>
          </a:p>
          <a:p>
            <a:pPr lvl="1"/>
            <a:r>
              <a:rPr lang="en-KR" b="0" dirty="0"/>
              <a:t>Hardware-defined protection only protect </a:t>
            </a:r>
            <a:r>
              <a:rPr lang="en-KR" dirty="0"/>
              <a:t>memory</a:t>
            </a:r>
            <a:endParaRPr lang="en-KR" dirty="0">
              <a:cs typeface="Arial"/>
            </a:endParaRPr>
          </a:p>
          <a:p>
            <a:pPr marL="0" indent="0">
              <a:buNone/>
            </a:pPr>
            <a:endParaRPr lang="en-KR" b="0" dirty="0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0F0D09-CD8D-F94F-F30F-FC77CC6EB2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29</a:t>
            </a:fld>
            <a:endParaRPr lang="en-US" altLang="ja-JP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512F41-4582-4D45-E90F-EB3BF10B4BB5}"/>
              </a:ext>
            </a:extLst>
          </p:cNvPr>
          <p:cNvSpPr/>
          <p:nvPr/>
        </p:nvSpPr>
        <p:spPr bwMode="auto">
          <a:xfrm>
            <a:off x="1154476" y="4746592"/>
            <a:ext cx="2610113" cy="1054201"/>
          </a:xfrm>
          <a:prstGeom prst="rect">
            <a:avLst/>
          </a:prstGeom>
          <a:noFill/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9pPr>
          </a:lstStyle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C630D5-3D69-0C41-1084-9471603A07ED}"/>
              </a:ext>
            </a:extLst>
          </p:cNvPr>
          <p:cNvSpPr/>
          <p:nvPr/>
        </p:nvSpPr>
        <p:spPr bwMode="auto">
          <a:xfrm>
            <a:off x="1298494" y="4904974"/>
            <a:ext cx="579766" cy="757961"/>
          </a:xfrm>
          <a:prstGeom prst="rect">
            <a:avLst/>
          </a:prstGeom>
          <a:noFill/>
          <a:ln w="508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9pPr>
          </a:lstStyle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32325A0-E451-5890-5107-BA77AA6B4942}"/>
              </a:ext>
            </a:extLst>
          </p:cNvPr>
          <p:cNvSpPr/>
          <p:nvPr/>
        </p:nvSpPr>
        <p:spPr bwMode="auto">
          <a:xfrm>
            <a:off x="4621473" y="4726812"/>
            <a:ext cx="144018" cy="173901"/>
          </a:xfrm>
          <a:prstGeom prst="rect">
            <a:avLst/>
          </a:prstGeom>
          <a:noFill/>
          <a:ln w="508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9pPr>
          </a:lstStyle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80678E5-1AFF-17FB-CC3C-7A7A458F4CAD}"/>
              </a:ext>
            </a:extLst>
          </p:cNvPr>
          <p:cNvSpPr/>
          <p:nvPr/>
        </p:nvSpPr>
        <p:spPr bwMode="auto">
          <a:xfrm>
            <a:off x="4621473" y="5070346"/>
            <a:ext cx="144018" cy="173901"/>
          </a:xfrm>
          <a:prstGeom prst="rect">
            <a:avLst/>
          </a:prstGeom>
          <a:noFill/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9pPr>
          </a:lstStyle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35" name="TextBox 13">
            <a:extLst>
              <a:ext uri="{FF2B5EF4-FFF2-40B4-BE49-F238E27FC236}">
                <a16:creationId xmlns:a16="http://schemas.microsoft.com/office/drawing/2014/main" id="{A504EBF2-6497-8C47-9089-1501026734BB}"/>
              </a:ext>
            </a:extLst>
          </p:cNvPr>
          <p:cNvSpPr txBox="1"/>
          <p:nvPr/>
        </p:nvSpPr>
        <p:spPr>
          <a:xfrm>
            <a:off x="4919195" y="4997305"/>
            <a:ext cx="3581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9pPr>
          </a:lstStyle>
          <a:p>
            <a:r>
              <a:rPr lang="en-US" sz="2000" b="0" dirty="0"/>
              <a:t>OS protection</a:t>
            </a:r>
          </a:p>
        </p:txBody>
      </p:sp>
      <p:sp>
        <p:nvSpPr>
          <p:cNvPr id="37" name="TextBox 14">
            <a:extLst>
              <a:ext uri="{FF2B5EF4-FFF2-40B4-BE49-F238E27FC236}">
                <a16:creationId xmlns:a16="http://schemas.microsoft.com/office/drawing/2014/main" id="{27766CFB-56C9-C6CE-DAF5-C42C5B621051}"/>
              </a:ext>
            </a:extLst>
          </p:cNvPr>
          <p:cNvSpPr txBox="1"/>
          <p:nvPr/>
        </p:nvSpPr>
        <p:spPr>
          <a:xfrm>
            <a:off x="4932040" y="4613894"/>
            <a:ext cx="38656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9pPr>
          </a:lstStyle>
          <a:p>
            <a:r>
              <a:rPr lang="en-US" sz="2000" b="0" dirty="0"/>
              <a:t>Hardware-defined protection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E71BA5FD-237D-8505-5400-AEC924C422CE}"/>
              </a:ext>
            </a:extLst>
          </p:cNvPr>
          <p:cNvCxnSpPr>
            <a:cxnSpLocks/>
          </p:cNvCxnSpPr>
          <p:nvPr/>
        </p:nvCxnSpPr>
        <p:spPr bwMode="auto">
          <a:xfrm flipH="1">
            <a:off x="1969507" y="5264245"/>
            <a:ext cx="1674446" cy="1"/>
          </a:xfrm>
          <a:prstGeom prst="straightConnector1">
            <a:avLst/>
          </a:prstGeom>
          <a:ln w="44450">
            <a:solidFill>
              <a:srgbClr val="FF0000"/>
            </a:solidFill>
            <a:headEnd type="triangl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4B17B2C8-0E87-EE0A-5F46-15E2004139E3}"/>
              </a:ext>
            </a:extLst>
          </p:cNvPr>
          <p:cNvSpPr txBox="1"/>
          <p:nvPr/>
        </p:nvSpPr>
        <p:spPr>
          <a:xfrm>
            <a:off x="2083864" y="3755615"/>
            <a:ext cx="3119567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rial"/>
                <a:ea typeface="굴림"/>
                <a:cs typeface="Arial"/>
              </a:rPr>
              <a:t>Attacks on </a:t>
            </a:r>
            <a:r>
              <a:rPr lang="en-US" sz="2000" err="1">
                <a:solidFill>
                  <a:srgbClr val="FF0000"/>
                </a:solidFill>
                <a:latin typeface="Arial"/>
                <a:ea typeface="굴림"/>
                <a:cs typeface="Arial"/>
              </a:rPr>
              <a:t>syscall</a:t>
            </a:r>
            <a:r>
              <a:rPr lang="en-US" sz="2000" dirty="0">
                <a:solidFill>
                  <a:srgbClr val="FF0000"/>
                </a:solidFill>
                <a:latin typeface="Arial"/>
                <a:ea typeface="굴림"/>
                <a:cs typeface="Arial"/>
              </a:rPr>
              <a:t> interface</a:t>
            </a:r>
            <a:endParaRPr lang="en-US" sz="2000">
              <a:solidFill>
                <a:srgbClr val="FF0000"/>
              </a:solidFill>
              <a:cs typeface="Arial"/>
            </a:endParaRP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FCF4AB7-BF33-D458-4744-FE8143F62B94}"/>
              </a:ext>
            </a:extLst>
          </p:cNvPr>
          <p:cNvCxnSpPr>
            <a:cxnSpLocks/>
          </p:cNvCxnSpPr>
          <p:nvPr/>
        </p:nvCxnSpPr>
        <p:spPr bwMode="auto">
          <a:xfrm flipV="1">
            <a:off x="2656300" y="4404966"/>
            <a:ext cx="2784" cy="851910"/>
          </a:xfrm>
          <a:prstGeom prst="straightConnector1">
            <a:avLst/>
          </a:prstGeom>
          <a:ln w="60325">
            <a:solidFill>
              <a:srgbClr val="FF0000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598130321"/>
      </p:ext>
    </p:extLst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622E2BC6-244B-A4C6-A12C-79665ED76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9075"/>
            <a:ext cx="9144000" cy="762000"/>
          </a:xfrm>
        </p:spPr>
        <p:txBody>
          <a:bodyPr/>
          <a:lstStyle/>
          <a:p>
            <a:r>
              <a:rPr lang="en-US" dirty="0"/>
              <a:t>Capacity Research Statement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F6B148B-89F0-38E6-39C4-5781FA6FE9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196975"/>
            <a:ext cx="7772400" cy="3173362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b="0" dirty="0">
                <a:cs typeface="Arial"/>
              </a:rPr>
              <a:t>Approach: Coherent abstraction design </a:t>
            </a:r>
          </a:p>
          <a:p>
            <a:r>
              <a:rPr lang="en-US" b="0" dirty="0">
                <a:cs typeface="Arial"/>
              </a:rPr>
              <a:t>Capacity explores a </a:t>
            </a:r>
            <a:r>
              <a:rPr lang="en-US" dirty="0">
                <a:cs typeface="Arial"/>
              </a:rPr>
              <a:t>capability-based</a:t>
            </a:r>
            <a:r>
              <a:rPr lang="en-US" b="0" dirty="0">
                <a:cs typeface="Arial"/>
              </a:rPr>
              <a:t> in-process isolation design i</a:t>
            </a:r>
            <a:r>
              <a:rPr lang="en-US" b="0" dirty="0"/>
              <a:t>nspired by the direction of </a:t>
            </a:r>
            <a:r>
              <a:rPr lang="en-US" dirty="0"/>
              <a:t>new hardware security</a:t>
            </a:r>
            <a:r>
              <a:rPr lang="en-US" b="0" dirty="0"/>
              <a:t> in modern ARM architecture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D2F8F2D-9556-BC09-8618-31F54FF396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84213" y="6381750"/>
            <a:ext cx="7775575" cy="323850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B43C8221-2205-F94C-B97C-6EFA84598CF6}" type="slidenum">
              <a:rPr lang="ja-JP" altLang="en-US" sz="1500" smtClean="0"/>
              <a:pPr>
                <a:lnSpc>
                  <a:spcPct val="90000"/>
                </a:lnSpc>
                <a:spcAft>
                  <a:spcPts val="600"/>
                </a:spcAft>
              </a:pPr>
              <a:t>30</a:t>
            </a:fld>
            <a:endParaRPr lang="en-US" altLang="ja-JP" sz="15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C8805C-03DB-7B19-B309-5DB9AC4B8D41}"/>
              </a:ext>
            </a:extLst>
          </p:cNvPr>
          <p:cNvSpPr/>
          <p:nvPr/>
        </p:nvSpPr>
        <p:spPr bwMode="auto">
          <a:xfrm>
            <a:off x="1154476" y="4746592"/>
            <a:ext cx="2610113" cy="1054201"/>
          </a:xfrm>
          <a:prstGeom prst="rect">
            <a:avLst/>
          </a:prstGeom>
          <a:noFill/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9pPr>
          </a:lstStyle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AEE94C-3406-720A-1C04-82363B69E4C0}"/>
              </a:ext>
            </a:extLst>
          </p:cNvPr>
          <p:cNvSpPr/>
          <p:nvPr/>
        </p:nvSpPr>
        <p:spPr bwMode="auto">
          <a:xfrm>
            <a:off x="1298494" y="4904974"/>
            <a:ext cx="579766" cy="757961"/>
          </a:xfrm>
          <a:prstGeom prst="rect">
            <a:avLst/>
          </a:prstGeom>
          <a:noFill/>
          <a:ln w="508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9pPr>
          </a:lstStyle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5954B5-957A-7E16-E978-8884F65193D4}"/>
              </a:ext>
            </a:extLst>
          </p:cNvPr>
          <p:cNvSpPr/>
          <p:nvPr/>
        </p:nvSpPr>
        <p:spPr bwMode="auto">
          <a:xfrm>
            <a:off x="1298494" y="4904975"/>
            <a:ext cx="2304254" cy="757960"/>
          </a:xfrm>
          <a:prstGeom prst="rect">
            <a:avLst/>
          </a:prstGeom>
          <a:noFill/>
          <a:ln w="508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9pPr>
          </a:lstStyle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1848843-5781-7E04-62B2-E5191AF04EB7}"/>
              </a:ext>
            </a:extLst>
          </p:cNvPr>
          <p:cNvCxnSpPr>
            <a:cxnSpLocks/>
            <a:endCxn id="8" idx="3"/>
          </p:cNvCxnSpPr>
          <p:nvPr/>
        </p:nvCxnSpPr>
        <p:spPr bwMode="auto">
          <a:xfrm>
            <a:off x="1878262" y="5262266"/>
            <a:ext cx="1726425" cy="3"/>
          </a:xfrm>
          <a:prstGeom prst="straightConnector1">
            <a:avLst/>
          </a:prstGeom>
          <a:ln w="57150">
            <a:solidFill>
              <a:schemeClr val="accent5">
                <a:lumMod val="25000"/>
              </a:schemeClr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A9C6669-3F73-445A-75CE-7626BA63DEAE}"/>
              </a:ext>
            </a:extLst>
          </p:cNvPr>
          <p:cNvSpPr/>
          <p:nvPr/>
        </p:nvSpPr>
        <p:spPr bwMode="auto">
          <a:xfrm>
            <a:off x="4621473" y="4726812"/>
            <a:ext cx="144018" cy="173901"/>
          </a:xfrm>
          <a:prstGeom prst="rect">
            <a:avLst/>
          </a:prstGeom>
          <a:noFill/>
          <a:ln w="508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9pPr>
          </a:lstStyle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EDFAD1-E8E8-6EC1-709E-5BE9106229B5}"/>
              </a:ext>
            </a:extLst>
          </p:cNvPr>
          <p:cNvSpPr/>
          <p:nvPr/>
        </p:nvSpPr>
        <p:spPr bwMode="auto">
          <a:xfrm>
            <a:off x="4621473" y="5109386"/>
            <a:ext cx="144018" cy="173901"/>
          </a:xfrm>
          <a:prstGeom prst="rect">
            <a:avLst/>
          </a:prstGeom>
          <a:noFill/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9pPr>
          </a:lstStyle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15819294-64D3-C3CF-4001-6A350CE81117}"/>
              </a:ext>
            </a:extLst>
          </p:cNvPr>
          <p:cNvSpPr txBox="1"/>
          <p:nvPr/>
        </p:nvSpPr>
        <p:spPr>
          <a:xfrm>
            <a:off x="4919195" y="4997305"/>
            <a:ext cx="3581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9pPr>
          </a:lstStyle>
          <a:p>
            <a:r>
              <a:rPr lang="en-US" sz="2000" b="0" dirty="0"/>
              <a:t>OS protection</a:t>
            </a:r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id="{F18256DC-6026-BBAC-BDEC-6ED4D8EA6760}"/>
              </a:ext>
            </a:extLst>
          </p:cNvPr>
          <p:cNvSpPr txBox="1"/>
          <p:nvPr/>
        </p:nvSpPr>
        <p:spPr>
          <a:xfrm>
            <a:off x="4932040" y="4613894"/>
            <a:ext cx="38656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9pPr>
          </a:lstStyle>
          <a:p>
            <a:r>
              <a:rPr lang="en-US" sz="2000" b="0" dirty="0"/>
              <a:t>Hardware-defined protection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545361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C0C0D-0C78-56F7-FDE6-DEFF57C4F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Hardware Features on ARM</a:t>
            </a:r>
            <a:endParaRPr lang="en-K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43ABB2-6D34-4B55-37B5-5D997B8101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31</a:t>
            </a:fld>
            <a:endParaRPr lang="en-US" altLang="ja-JP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61FE63-E108-3817-3FB6-01B6DF69CA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561367"/>
            <a:ext cx="3619500" cy="3276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F30C25-8892-7F10-6F14-75EFA43093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4" y="1561367"/>
            <a:ext cx="3606800" cy="3276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71EE540-4C10-C801-5185-CDD6B6610C6D}"/>
              </a:ext>
            </a:extLst>
          </p:cNvPr>
          <p:cNvSpPr txBox="1"/>
          <p:nvPr/>
        </p:nvSpPr>
        <p:spPr>
          <a:xfrm>
            <a:off x="755577" y="4970460"/>
            <a:ext cx="3240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KR" dirty="0"/>
              <a:t>Pointer Authentication (PA)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F330EF-50FB-1CA3-161B-B9CCF0DB0137}"/>
              </a:ext>
            </a:extLst>
          </p:cNvPr>
          <p:cNvSpPr txBox="1"/>
          <p:nvPr/>
        </p:nvSpPr>
        <p:spPr>
          <a:xfrm>
            <a:off x="4932040" y="4970459"/>
            <a:ext cx="34563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KR" dirty="0"/>
              <a:t>Memory Tagging Extension (MTE)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2567515"/>
      </p:ext>
    </p:extLst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7AA47-6E4F-4910-BFBC-3E6003DD6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Pointer Authentication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2AA42C-28E1-20A3-2066-E5C45D6505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32</a:t>
            </a:fld>
            <a:endParaRPr lang="en-US" altLang="ja-JP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1EA682-D0A5-A497-575C-680EA41E40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844824"/>
            <a:ext cx="3970127" cy="37334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1CC079-199E-D167-219A-5613FD6996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048" y="1988840"/>
            <a:ext cx="3619500" cy="3276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859083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66A0C-BC71-A1D7-49B8-6FBC2FD0B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Capacity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D3C217-16D5-87F1-88D0-11D4948989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33</a:t>
            </a:fld>
            <a:endParaRPr lang="en-US" altLang="ja-JP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D9D9EA4-4928-274D-8793-4E4280EB1DA4}"/>
              </a:ext>
            </a:extLst>
          </p:cNvPr>
          <p:cNvSpPr txBox="1">
            <a:spLocks/>
          </p:cNvSpPr>
          <p:nvPr/>
        </p:nvSpPr>
        <p:spPr bwMode="auto">
          <a:xfrm>
            <a:off x="5262560" y="3664140"/>
            <a:ext cx="3778725" cy="1302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KR" sz="2400" kern="0" dirty="0">
                <a:solidFill>
                  <a:schemeClr val="accent2"/>
                </a:solidFill>
              </a:rPr>
              <a:t>Cryptographically-authenticated references (Capabilities)</a:t>
            </a:r>
            <a:endParaRPr lang="en-US" sz="2400" dirty="0">
              <a:solidFill>
                <a:schemeClr val="accent2"/>
              </a:solidFill>
              <a:cs typeface="Arial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3BA52F3-3451-4DD2-0846-3789237B29C7}"/>
              </a:ext>
            </a:extLst>
          </p:cNvPr>
          <p:cNvSpPr txBox="1">
            <a:spLocks/>
          </p:cNvSpPr>
          <p:nvPr/>
        </p:nvSpPr>
        <p:spPr bwMode="auto">
          <a:xfrm>
            <a:off x="567764" y="3664139"/>
            <a:ext cx="3716204" cy="1404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KR" sz="2400" kern="0" dirty="0"/>
              <a:t>Program resource         handles</a:t>
            </a:r>
            <a:r>
              <a:rPr lang="en-US" sz="2400" kern="0" dirty="0">
                <a:cs typeface="Arial"/>
              </a:rPr>
              <a:t> (pointers, file descriptors)</a:t>
            </a:r>
            <a:endParaRPr lang="en-US" sz="2400" dirty="0">
              <a:cs typeface="Arial"/>
            </a:endParaRPr>
          </a:p>
        </p:txBody>
      </p:sp>
      <p:sp>
        <p:nvSpPr>
          <p:cNvPr id="9" name="Right Arrow 57">
            <a:extLst>
              <a:ext uri="{FF2B5EF4-FFF2-40B4-BE49-F238E27FC236}">
                <a16:creationId xmlns:a16="http://schemas.microsoft.com/office/drawing/2014/main" id="{DD35D833-6CA2-6D5C-43B4-B1CF7D7798D6}"/>
              </a:ext>
            </a:extLst>
          </p:cNvPr>
          <p:cNvSpPr>
            <a:spLocks/>
          </p:cNvSpPr>
          <p:nvPr/>
        </p:nvSpPr>
        <p:spPr bwMode="auto">
          <a:xfrm>
            <a:off x="4141065" y="4364832"/>
            <a:ext cx="863112" cy="1108623"/>
          </a:xfrm>
          <a:prstGeom prst="rightArrow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F5531B1-AD6E-7A22-D666-25802C911665}"/>
              </a:ext>
            </a:extLst>
          </p:cNvPr>
          <p:cNvSpPr/>
          <p:nvPr/>
        </p:nvSpPr>
        <p:spPr bwMode="auto">
          <a:xfrm>
            <a:off x="569704" y="5167895"/>
            <a:ext cx="1298974" cy="3171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0" dirty="0">
                <a:latin typeface="Arial"/>
                <a:ea typeface="굴림"/>
                <a:cs typeface="Arial"/>
              </a:rPr>
              <a:t>0xdeadbeef</a:t>
            </a:r>
            <a:endParaRPr lang="en-US" sz="1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B82030C-8452-DA2F-6C21-F662D967573D}"/>
              </a:ext>
            </a:extLst>
          </p:cNvPr>
          <p:cNvSpPr/>
          <p:nvPr/>
        </p:nvSpPr>
        <p:spPr bwMode="auto">
          <a:xfrm>
            <a:off x="878412" y="5757956"/>
            <a:ext cx="1298974" cy="3171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0" dirty="0">
                <a:latin typeface="Arial"/>
                <a:ea typeface="굴림"/>
                <a:cs typeface="Arial"/>
              </a:rPr>
              <a:t>STDIN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C90731A-A542-923E-01B3-36AFCE774515}"/>
              </a:ext>
            </a:extLst>
          </p:cNvPr>
          <p:cNvSpPr/>
          <p:nvPr/>
        </p:nvSpPr>
        <p:spPr bwMode="auto">
          <a:xfrm>
            <a:off x="2394596" y="5007679"/>
            <a:ext cx="1298974" cy="3171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0" dirty="0">
                <a:latin typeface="Arial"/>
                <a:ea typeface="굴림"/>
                <a:cs typeface="Arial"/>
              </a:rPr>
              <a:t>Socket 1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2B77EFE-5492-08EE-78A3-3D4F176FF977}"/>
              </a:ext>
            </a:extLst>
          </p:cNvPr>
          <p:cNvSpPr/>
          <p:nvPr/>
        </p:nvSpPr>
        <p:spPr bwMode="auto">
          <a:xfrm>
            <a:off x="2582166" y="5640725"/>
            <a:ext cx="1298974" cy="31719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0" dirty="0">
                <a:latin typeface="Arial"/>
                <a:ea typeface="굴림"/>
                <a:cs typeface="Arial"/>
              </a:rPr>
              <a:t>0xcafebabe</a:t>
            </a:r>
            <a:endParaRPr lang="en-US" sz="1600" b="0" dirty="0">
              <a:cs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18D1A33-80C6-3EBB-BA2D-D97F2DDE5719}"/>
              </a:ext>
            </a:extLst>
          </p:cNvPr>
          <p:cNvSpPr/>
          <p:nvPr/>
        </p:nvSpPr>
        <p:spPr bwMode="auto">
          <a:xfrm>
            <a:off x="5412992" y="5242141"/>
            <a:ext cx="1298974" cy="31719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0" dirty="0">
                <a:latin typeface="Arial"/>
                <a:ea typeface="굴림"/>
                <a:cs typeface="Arial"/>
              </a:rPr>
              <a:t>0xdeadbeef</a:t>
            </a:r>
            <a:endParaRPr lang="en-US" sz="1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035AE93-44BE-0C09-1302-A0094FED4FF6}"/>
              </a:ext>
            </a:extLst>
          </p:cNvPr>
          <p:cNvSpPr/>
          <p:nvPr/>
        </p:nvSpPr>
        <p:spPr bwMode="auto">
          <a:xfrm>
            <a:off x="5721700" y="5832202"/>
            <a:ext cx="1298974" cy="31719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0" dirty="0">
                <a:latin typeface="Arial"/>
                <a:ea typeface="굴림"/>
                <a:cs typeface="Arial"/>
              </a:rPr>
              <a:t>STDIN</a:t>
            </a:r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5B37285-3DE8-4959-EF01-72EC3BA9C2EC}"/>
              </a:ext>
            </a:extLst>
          </p:cNvPr>
          <p:cNvSpPr/>
          <p:nvPr/>
        </p:nvSpPr>
        <p:spPr bwMode="auto">
          <a:xfrm>
            <a:off x="7366838" y="5066294"/>
            <a:ext cx="1298974" cy="317190"/>
          </a:xfrm>
          <a:prstGeom prst="rect">
            <a:avLst/>
          </a:prstGeom>
          <a:solidFill>
            <a:schemeClr val="accent5">
              <a:lumMod val="9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0" dirty="0">
                <a:latin typeface="Arial"/>
                <a:ea typeface="굴림"/>
                <a:cs typeface="Arial"/>
              </a:rPr>
              <a:t>Socket 1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066B0BE-6B9C-9EF4-6B49-B4F69857EECC}"/>
              </a:ext>
            </a:extLst>
          </p:cNvPr>
          <p:cNvSpPr/>
          <p:nvPr/>
        </p:nvSpPr>
        <p:spPr bwMode="auto">
          <a:xfrm>
            <a:off x="7554408" y="5699340"/>
            <a:ext cx="1298974" cy="31719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0" dirty="0">
                <a:latin typeface="Arial"/>
                <a:ea typeface="굴림"/>
                <a:cs typeface="Arial"/>
              </a:rPr>
              <a:t>0xcafebabe</a:t>
            </a:r>
            <a:endParaRPr lang="en-US" sz="1600" b="0" dirty="0">
              <a:cs typeface="Arial"/>
            </a:endParaRPr>
          </a:p>
        </p:txBody>
      </p:sp>
      <p:pic>
        <p:nvPicPr>
          <p:cNvPr id="11" name="Picture 10" descr="A yellow key on a black background&#10;&#10;AI-generated content may be incorrect.">
            <a:extLst>
              <a:ext uri="{FF2B5EF4-FFF2-40B4-BE49-F238E27FC236}">
                <a16:creationId xmlns:a16="http://schemas.microsoft.com/office/drawing/2014/main" id="{2824970D-2674-AA5A-3EE1-CB6D5B7B2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9303" y="5040695"/>
            <a:ext cx="485986" cy="485986"/>
          </a:xfrm>
          <a:prstGeom prst="rect">
            <a:avLst/>
          </a:prstGeom>
        </p:spPr>
      </p:pic>
      <p:pic>
        <p:nvPicPr>
          <p:cNvPr id="14" name="Picture 13" descr="A yellow key on a black background&#10;&#10;AI-generated content may be incorrect.">
            <a:extLst>
              <a:ext uri="{FF2B5EF4-FFF2-40B4-BE49-F238E27FC236}">
                <a16:creationId xmlns:a16="http://schemas.microsoft.com/office/drawing/2014/main" id="{D702E944-D82C-B9F2-E940-389160ACC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8010" y="5611217"/>
            <a:ext cx="485986" cy="485986"/>
          </a:xfrm>
          <a:prstGeom prst="rect">
            <a:avLst/>
          </a:prstGeom>
        </p:spPr>
      </p:pic>
      <p:pic>
        <p:nvPicPr>
          <p:cNvPr id="15" name="Picture 14" descr="A yellow key on a black background&#10;&#10;AI-generated content may be incorrect.">
            <a:extLst>
              <a:ext uri="{FF2B5EF4-FFF2-40B4-BE49-F238E27FC236}">
                <a16:creationId xmlns:a16="http://schemas.microsoft.com/office/drawing/2014/main" id="{8E3A666D-393F-B8DE-5109-3C420E826C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0717" y="5517431"/>
            <a:ext cx="485986" cy="485986"/>
          </a:xfrm>
          <a:prstGeom prst="rect">
            <a:avLst/>
          </a:prstGeom>
        </p:spPr>
      </p:pic>
      <p:pic>
        <p:nvPicPr>
          <p:cNvPr id="16" name="Picture 15" descr="A yellow key on a black background&#10;&#10;AI-generated content may be incorrect.">
            <a:extLst>
              <a:ext uri="{FF2B5EF4-FFF2-40B4-BE49-F238E27FC236}">
                <a16:creationId xmlns:a16="http://schemas.microsoft.com/office/drawing/2014/main" id="{5492CC0F-FE17-C27B-505A-2581B68B71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0501" y="4845307"/>
            <a:ext cx="485986" cy="485986"/>
          </a:xfrm>
          <a:prstGeom prst="rect">
            <a:avLst/>
          </a:prstGeom>
        </p:spPr>
      </p:pic>
      <p:pic>
        <p:nvPicPr>
          <p:cNvPr id="3" name="Content Placeholder 5" descr="A diagram of a domain&#10;&#10;AI-generated content may be incorrect.">
            <a:extLst>
              <a:ext uri="{FF2B5EF4-FFF2-40B4-BE49-F238E27FC236}">
                <a16:creationId xmlns:a16="http://schemas.microsoft.com/office/drawing/2014/main" id="{A38F55CE-814E-28A7-8588-E7D288E677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7388" y="1283733"/>
            <a:ext cx="7772400" cy="2191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612852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56F83-0FF8-361C-4CB6-FA902915A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Capacity Domains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7844C95-E631-92FE-37E6-31DF07AE69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85800" y="1560555"/>
            <a:ext cx="7772400" cy="3921039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A0D7BD-75C3-C700-A096-C2608B1C5F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34</a:t>
            </a:fld>
            <a:endParaRPr lang="en-US" altLang="ja-JP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5725318"/>
      </p:ext>
    </p:extLst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A3086-7E74-9BF3-125F-DEAC59C91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Domain-private vs Ambient Ref.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CC3F1D-616F-418D-8C6D-EF1DF0977F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35</a:t>
            </a:fld>
            <a:endParaRPr lang="en-US" altLang="ja-JP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2F118F-6E88-8303-ADFD-505B61FD4BF7}"/>
              </a:ext>
            </a:extLst>
          </p:cNvPr>
          <p:cNvSpPr/>
          <p:nvPr/>
        </p:nvSpPr>
        <p:spPr bwMode="auto">
          <a:xfrm>
            <a:off x="2974024" y="2504613"/>
            <a:ext cx="1480402" cy="31719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0" dirty="0">
                <a:latin typeface="Arial"/>
                <a:ea typeface="굴림"/>
                <a:cs typeface="Arial"/>
              </a:rPr>
              <a:t>Memory Obj 1</a:t>
            </a:r>
            <a:endParaRPr lang="en-US" sz="1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324C67-0DD5-6295-3019-373575C18DE7}"/>
              </a:ext>
            </a:extLst>
          </p:cNvPr>
          <p:cNvSpPr/>
          <p:nvPr/>
        </p:nvSpPr>
        <p:spPr bwMode="auto">
          <a:xfrm>
            <a:off x="1814026" y="1844824"/>
            <a:ext cx="5832648" cy="2175051"/>
          </a:xfrm>
          <a:prstGeom prst="rect">
            <a:avLst/>
          </a:prstGeom>
          <a:noFill/>
          <a:ln w="508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6D70FA-AB25-145F-7E05-F00E28C93428}"/>
              </a:ext>
            </a:extLst>
          </p:cNvPr>
          <p:cNvSpPr txBox="1"/>
          <p:nvPr/>
        </p:nvSpPr>
        <p:spPr>
          <a:xfrm>
            <a:off x="3416885" y="1844824"/>
            <a:ext cx="3044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dirty="0"/>
              <a:t>Process Resources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DBCEEB-79EA-624D-E4A9-D965E793120F}"/>
              </a:ext>
            </a:extLst>
          </p:cNvPr>
          <p:cNvSpPr/>
          <p:nvPr/>
        </p:nvSpPr>
        <p:spPr bwMode="auto">
          <a:xfrm>
            <a:off x="405065" y="5038981"/>
            <a:ext cx="1298974" cy="317190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/>
              </a:rPr>
              <a:t>A’s Ref.</a:t>
            </a:r>
          </a:p>
        </p:txBody>
      </p:sp>
      <p:sp>
        <p:nvSpPr>
          <p:cNvPr id="19" name="Right Arrow 57">
            <a:extLst>
              <a:ext uri="{FF2B5EF4-FFF2-40B4-BE49-F238E27FC236}">
                <a16:creationId xmlns:a16="http://schemas.microsoft.com/office/drawing/2014/main" id="{0FD4810A-BAD9-519D-0375-CA6342D3BA7D}"/>
              </a:ext>
            </a:extLst>
          </p:cNvPr>
          <p:cNvSpPr>
            <a:spLocks/>
          </p:cNvSpPr>
          <p:nvPr/>
        </p:nvSpPr>
        <p:spPr bwMode="auto">
          <a:xfrm>
            <a:off x="1945867" y="5010995"/>
            <a:ext cx="252993" cy="352514"/>
          </a:xfrm>
          <a:prstGeom prst="rightArrow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93A7A2-C5BE-F907-47E5-21C60500060F}"/>
              </a:ext>
            </a:extLst>
          </p:cNvPr>
          <p:cNvSpPr txBox="1"/>
          <p:nvPr/>
        </p:nvSpPr>
        <p:spPr>
          <a:xfrm>
            <a:off x="817051" y="5578994"/>
            <a:ext cx="25106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KR" dirty="0"/>
              <a:t>Domain-private </a:t>
            </a:r>
          </a:p>
          <a:p>
            <a:pPr algn="ctr"/>
            <a:r>
              <a:rPr lang="en-KR" dirty="0"/>
              <a:t>Reference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7FF8519-DFFB-276D-F80C-3AF352A99FE9}"/>
              </a:ext>
            </a:extLst>
          </p:cNvPr>
          <p:cNvSpPr txBox="1"/>
          <p:nvPr/>
        </p:nvSpPr>
        <p:spPr>
          <a:xfrm>
            <a:off x="5922596" y="5578994"/>
            <a:ext cx="18469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KR" dirty="0"/>
              <a:t>Ambient </a:t>
            </a:r>
          </a:p>
          <a:p>
            <a:pPr algn="ctr"/>
            <a:r>
              <a:rPr lang="en-KR" dirty="0"/>
              <a:t>References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15BFC79-C9CD-490A-E6BD-B980BF939CF1}"/>
              </a:ext>
            </a:extLst>
          </p:cNvPr>
          <p:cNvSpPr/>
          <p:nvPr/>
        </p:nvSpPr>
        <p:spPr bwMode="auto">
          <a:xfrm>
            <a:off x="5292080" y="5032498"/>
            <a:ext cx="1298974" cy="317190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/>
              </a:rPr>
              <a:t>Amb. Ref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A891F24-55FF-66E9-C5F5-15D26BD598FE}"/>
              </a:ext>
            </a:extLst>
          </p:cNvPr>
          <p:cNvSpPr/>
          <p:nvPr/>
        </p:nvSpPr>
        <p:spPr bwMode="auto">
          <a:xfrm>
            <a:off x="7241933" y="5032498"/>
            <a:ext cx="1298974" cy="317190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0" dirty="0">
                <a:cs typeface="Arial"/>
              </a:rPr>
              <a:t>Amb. Ref</a:t>
            </a:r>
          </a:p>
        </p:txBody>
      </p:sp>
      <p:pic>
        <p:nvPicPr>
          <p:cNvPr id="25" name="Picture 24" descr="A yellow key on a black background&#10;&#10;AI-generated content may be incorrect.">
            <a:extLst>
              <a:ext uri="{FF2B5EF4-FFF2-40B4-BE49-F238E27FC236}">
                <a16:creationId xmlns:a16="http://schemas.microsoft.com/office/drawing/2014/main" id="{8CF06840-4525-EC04-9044-DF2009C24813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6998244" y="4831052"/>
            <a:ext cx="485986" cy="485986"/>
          </a:xfrm>
          <a:prstGeom prst="rect">
            <a:avLst/>
          </a:prstGeom>
        </p:spPr>
      </p:pic>
      <p:sp>
        <p:nvSpPr>
          <p:cNvPr id="26" name="Right Arrow 57">
            <a:extLst>
              <a:ext uri="{FF2B5EF4-FFF2-40B4-BE49-F238E27FC236}">
                <a16:creationId xmlns:a16="http://schemas.microsoft.com/office/drawing/2014/main" id="{EFEAA8E6-C528-EE69-E08D-C49B738674D0}"/>
              </a:ext>
            </a:extLst>
          </p:cNvPr>
          <p:cNvSpPr>
            <a:spLocks/>
          </p:cNvSpPr>
          <p:nvPr/>
        </p:nvSpPr>
        <p:spPr bwMode="auto">
          <a:xfrm>
            <a:off x="6745251" y="5017496"/>
            <a:ext cx="252993" cy="352514"/>
          </a:xfrm>
          <a:prstGeom prst="rightArrow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4CC6FA1-5620-971E-02C4-404382F52242}"/>
              </a:ext>
            </a:extLst>
          </p:cNvPr>
          <p:cNvSpPr/>
          <p:nvPr/>
        </p:nvSpPr>
        <p:spPr bwMode="auto">
          <a:xfrm>
            <a:off x="1949379" y="3486434"/>
            <a:ext cx="1480401" cy="31719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0" dirty="0">
                <a:latin typeface="Arial"/>
                <a:ea typeface="굴림"/>
                <a:cs typeface="Arial"/>
              </a:rPr>
              <a:t>Memory Obj 2</a:t>
            </a:r>
            <a:endParaRPr lang="en-US" sz="1600" b="0" dirty="0">
              <a:cs typeface="Arial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76DF805-D668-0648-A785-EFD7342536AB}"/>
              </a:ext>
            </a:extLst>
          </p:cNvPr>
          <p:cNvSpPr/>
          <p:nvPr/>
        </p:nvSpPr>
        <p:spPr bwMode="auto">
          <a:xfrm>
            <a:off x="4554658" y="3236556"/>
            <a:ext cx="965597" cy="317190"/>
          </a:xfrm>
          <a:prstGeom prst="rect">
            <a:avLst/>
          </a:prstGeom>
          <a:solidFill>
            <a:schemeClr val="accent5">
              <a:lumMod val="9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cs typeface="Arial"/>
              </a:rPr>
              <a:t>File A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B655668-4050-C9E5-6D7B-2C0D6F8E8655}"/>
              </a:ext>
            </a:extLst>
          </p:cNvPr>
          <p:cNvGrpSpPr/>
          <p:nvPr/>
        </p:nvGrpSpPr>
        <p:grpSpPr>
          <a:xfrm>
            <a:off x="757875" y="4542671"/>
            <a:ext cx="1713931" cy="485986"/>
            <a:chOff x="1305471" y="4120142"/>
            <a:chExt cx="1713931" cy="485986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EA72E7C-EC49-3654-62E1-63CDB6C9EBF6}"/>
                </a:ext>
              </a:extLst>
            </p:cNvPr>
            <p:cNvSpPr txBox="1"/>
            <p:nvPr/>
          </p:nvSpPr>
          <p:spPr>
            <a:xfrm>
              <a:off x="1305471" y="4126305"/>
              <a:ext cx="17139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KR" b="0" dirty="0">
                  <a:solidFill>
                    <a:schemeClr val="accent2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SIGN(   )</a:t>
              </a:r>
            </a:p>
          </p:txBody>
        </p:sp>
        <p:pic>
          <p:nvPicPr>
            <p:cNvPr id="35" name="Picture 34" descr="A yellow key on a black background&#10;&#10;AI-generated content may be incorrect.">
              <a:extLst>
                <a:ext uri="{FF2B5EF4-FFF2-40B4-BE49-F238E27FC236}">
                  <a16:creationId xmlns:a16="http://schemas.microsoft.com/office/drawing/2014/main" id="{E8201938-0B0C-E633-CD84-5994A04637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244876" y="4120142"/>
              <a:ext cx="485986" cy="485986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B8F3424-7455-4F47-B333-0F03E2C0CBA2}"/>
              </a:ext>
            </a:extLst>
          </p:cNvPr>
          <p:cNvGrpSpPr/>
          <p:nvPr/>
        </p:nvGrpSpPr>
        <p:grpSpPr>
          <a:xfrm>
            <a:off x="2375903" y="4796990"/>
            <a:ext cx="1514223" cy="538859"/>
            <a:chOff x="2923499" y="4374461"/>
            <a:chExt cx="1514223" cy="53885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282AD88-6F0D-C637-0877-355595F01DBC}"/>
                </a:ext>
              </a:extLst>
            </p:cNvPr>
            <p:cNvSpPr/>
            <p:nvPr/>
          </p:nvSpPr>
          <p:spPr bwMode="auto">
            <a:xfrm>
              <a:off x="3138748" y="4596130"/>
              <a:ext cx="1298974" cy="317190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b="0" dirty="0">
                  <a:cs typeface="Arial"/>
                </a:rPr>
                <a:t>A’s Ref.</a:t>
              </a:r>
            </a:p>
          </p:txBody>
        </p:sp>
        <p:pic>
          <p:nvPicPr>
            <p:cNvPr id="36" name="Picture 35" descr="A yellow key on a black background&#10;&#10;AI-generated content may be incorrect.">
              <a:extLst>
                <a:ext uri="{FF2B5EF4-FFF2-40B4-BE49-F238E27FC236}">
                  <a16:creationId xmlns:a16="http://schemas.microsoft.com/office/drawing/2014/main" id="{F5C1022D-3856-93EE-0EA8-C97166FCB0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923499" y="4374461"/>
              <a:ext cx="485986" cy="485986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47651F9-74C8-9D46-3C43-53AF444072F2}"/>
              </a:ext>
            </a:extLst>
          </p:cNvPr>
          <p:cNvGrpSpPr/>
          <p:nvPr/>
        </p:nvGrpSpPr>
        <p:grpSpPr>
          <a:xfrm>
            <a:off x="3380132" y="4537437"/>
            <a:ext cx="1713931" cy="485986"/>
            <a:chOff x="2463889" y="3977770"/>
            <a:chExt cx="1713931" cy="48598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647E368-F853-39D4-6826-49457AC023E8}"/>
                </a:ext>
              </a:extLst>
            </p:cNvPr>
            <p:cNvSpPr txBox="1"/>
            <p:nvPr/>
          </p:nvSpPr>
          <p:spPr>
            <a:xfrm>
              <a:off x="2463889" y="3983004"/>
              <a:ext cx="17139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KR" b="0" dirty="0">
                  <a:solidFill>
                    <a:schemeClr val="accent2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AUTH(   )</a:t>
              </a:r>
            </a:p>
          </p:txBody>
        </p:sp>
        <p:pic>
          <p:nvPicPr>
            <p:cNvPr id="37" name="Picture 36" descr="A yellow key on a black background&#10;&#10;AI-generated content may be incorrect.">
              <a:extLst>
                <a:ext uri="{FF2B5EF4-FFF2-40B4-BE49-F238E27FC236}">
                  <a16:creationId xmlns:a16="http://schemas.microsoft.com/office/drawing/2014/main" id="{22E51A25-B8B1-2903-7D76-D369B273FF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390049" y="3977770"/>
              <a:ext cx="485986" cy="485986"/>
            </a:xfrm>
            <a:prstGeom prst="rect">
              <a:avLst/>
            </a:prstGeom>
          </p:spPr>
        </p:pic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4F7D5647-60F3-9C0D-0644-58109FF438E7}"/>
              </a:ext>
            </a:extLst>
          </p:cNvPr>
          <p:cNvSpPr/>
          <p:nvPr/>
        </p:nvSpPr>
        <p:spPr bwMode="auto">
          <a:xfrm>
            <a:off x="6147932" y="3204826"/>
            <a:ext cx="965597" cy="31719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/>
              </a:rPr>
              <a:t>File </a:t>
            </a:r>
            <a:r>
              <a:rPr lang="en-US" sz="1600" b="0" dirty="0">
                <a:cs typeface="Arial"/>
              </a:rPr>
              <a:t>B</a:t>
            </a:r>
            <a:endParaRPr lang="en-US" sz="16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/>
            </a:endParaRPr>
          </a:p>
        </p:txBody>
      </p:sp>
      <p:cxnSp>
        <p:nvCxnSpPr>
          <p:cNvPr id="42" name="Straight Arrow Connector 61">
            <a:extLst>
              <a:ext uri="{FF2B5EF4-FFF2-40B4-BE49-F238E27FC236}">
                <a16:creationId xmlns:a16="http://schemas.microsoft.com/office/drawing/2014/main" id="{F3888AF8-3460-1C83-464E-713500E8D97A}"/>
              </a:ext>
            </a:extLst>
          </p:cNvPr>
          <p:cNvCxnSpPr>
            <a:cxnSpLocks/>
            <a:stCxn id="17" idx="0"/>
            <a:endCxn id="5" idx="2"/>
          </p:cNvCxnSpPr>
          <p:nvPr/>
        </p:nvCxnSpPr>
        <p:spPr bwMode="auto">
          <a:xfrm rot="5400000" flipH="1" flipV="1">
            <a:off x="2379004" y="3683438"/>
            <a:ext cx="2196856" cy="473586"/>
          </a:xfrm>
          <a:prstGeom prst="curvedConnector3">
            <a:avLst>
              <a:gd name="adj1" fmla="val 50000"/>
            </a:avLst>
          </a:prstGeom>
          <a:ln w="60325">
            <a:solidFill>
              <a:schemeClr val="accent2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61">
            <a:extLst>
              <a:ext uri="{FF2B5EF4-FFF2-40B4-BE49-F238E27FC236}">
                <a16:creationId xmlns:a16="http://schemas.microsoft.com/office/drawing/2014/main" id="{80B56D31-898F-EA90-2922-86BC1F5C9340}"/>
              </a:ext>
            </a:extLst>
          </p:cNvPr>
          <p:cNvCxnSpPr>
            <a:cxnSpLocks/>
            <a:stCxn id="17" idx="0"/>
            <a:endCxn id="28" idx="2"/>
          </p:cNvCxnSpPr>
          <p:nvPr/>
        </p:nvCxnSpPr>
        <p:spPr bwMode="auto">
          <a:xfrm rot="16200000" flipV="1">
            <a:off x="2357593" y="4135612"/>
            <a:ext cx="1215035" cy="551059"/>
          </a:xfrm>
          <a:prstGeom prst="curvedConnector3">
            <a:avLst>
              <a:gd name="adj1" fmla="val 50000"/>
            </a:avLst>
          </a:prstGeom>
          <a:ln w="60325">
            <a:solidFill>
              <a:srgbClr val="FF0000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61">
            <a:extLst>
              <a:ext uri="{FF2B5EF4-FFF2-40B4-BE49-F238E27FC236}">
                <a16:creationId xmlns:a16="http://schemas.microsoft.com/office/drawing/2014/main" id="{9C18A43B-1591-FC42-BCAD-F34694235D0C}"/>
              </a:ext>
            </a:extLst>
          </p:cNvPr>
          <p:cNvCxnSpPr>
            <a:cxnSpLocks/>
            <a:stCxn id="17" idx="0"/>
            <a:endCxn id="31" idx="2"/>
          </p:cNvCxnSpPr>
          <p:nvPr/>
        </p:nvCxnSpPr>
        <p:spPr bwMode="auto">
          <a:xfrm rot="5400000" flipH="1" flipV="1">
            <a:off x="3406592" y="3387794"/>
            <a:ext cx="1464913" cy="1796818"/>
          </a:xfrm>
          <a:prstGeom prst="curvedConnector3">
            <a:avLst>
              <a:gd name="adj1" fmla="val 50000"/>
            </a:avLst>
          </a:prstGeom>
          <a:ln w="60325">
            <a:solidFill>
              <a:srgbClr val="FF0000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774F6BB2-C6E9-FEAF-D1A1-B7E0503EE5DF}"/>
              </a:ext>
            </a:extLst>
          </p:cNvPr>
          <p:cNvSpPr txBox="1"/>
          <p:nvPr/>
        </p:nvSpPr>
        <p:spPr>
          <a:xfrm rot="3757737">
            <a:off x="2528165" y="3985178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sz="32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7FD02CA-2ABF-4EAE-F3C6-520D37A63FFD}"/>
              </a:ext>
            </a:extLst>
          </p:cNvPr>
          <p:cNvSpPr txBox="1"/>
          <p:nvPr/>
        </p:nvSpPr>
        <p:spPr>
          <a:xfrm rot="8576473">
            <a:off x="4350872" y="3877921"/>
            <a:ext cx="5138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KR" sz="32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078E128-2B97-F05D-1464-B0E73CE5361A}"/>
              </a:ext>
            </a:extLst>
          </p:cNvPr>
          <p:cNvSpPr txBox="1"/>
          <p:nvPr/>
        </p:nvSpPr>
        <p:spPr>
          <a:xfrm>
            <a:off x="5770299" y="4573133"/>
            <a:ext cx="1713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b="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SIGN(   )</a:t>
            </a:r>
          </a:p>
        </p:txBody>
      </p:sp>
      <p:pic>
        <p:nvPicPr>
          <p:cNvPr id="62" name="Picture 61" descr="A yellow key on a black background&#10;&#10;AI-generated content may be incorrect.">
            <a:extLst>
              <a:ext uri="{FF2B5EF4-FFF2-40B4-BE49-F238E27FC236}">
                <a16:creationId xmlns:a16="http://schemas.microsoft.com/office/drawing/2014/main" id="{47138C1D-FFA3-FEE4-911F-126AF53556F8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6709766" y="4548643"/>
            <a:ext cx="485986" cy="485986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010A6472-656E-AF6C-919C-F30AC1D5E751}"/>
              </a:ext>
            </a:extLst>
          </p:cNvPr>
          <p:cNvSpPr txBox="1"/>
          <p:nvPr/>
        </p:nvSpPr>
        <p:spPr>
          <a:xfrm>
            <a:off x="7362821" y="3980350"/>
            <a:ext cx="1713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b="0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AUTH(   )</a:t>
            </a:r>
          </a:p>
        </p:txBody>
      </p:sp>
      <p:pic>
        <p:nvPicPr>
          <p:cNvPr id="65" name="Picture 64" descr="A yellow key on a black background&#10;&#10;AI-generated content may be incorrect.">
            <a:extLst>
              <a:ext uri="{FF2B5EF4-FFF2-40B4-BE49-F238E27FC236}">
                <a16:creationId xmlns:a16="http://schemas.microsoft.com/office/drawing/2014/main" id="{173414AB-572B-CBC0-B1BD-53DAE48D6863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8368762" y="3956029"/>
            <a:ext cx="485986" cy="485986"/>
          </a:xfrm>
          <a:prstGeom prst="rect">
            <a:avLst/>
          </a:prstGeom>
        </p:spPr>
      </p:pic>
      <p:cxnSp>
        <p:nvCxnSpPr>
          <p:cNvPr id="67" name="Straight Arrow Connector 61">
            <a:extLst>
              <a:ext uri="{FF2B5EF4-FFF2-40B4-BE49-F238E27FC236}">
                <a16:creationId xmlns:a16="http://schemas.microsoft.com/office/drawing/2014/main" id="{4B0002F4-8569-53E3-FF05-EC1FE9184FB5}"/>
              </a:ext>
            </a:extLst>
          </p:cNvPr>
          <p:cNvCxnSpPr>
            <a:cxnSpLocks/>
            <a:stCxn id="24" idx="0"/>
            <a:endCxn id="41" idx="2"/>
          </p:cNvCxnSpPr>
          <p:nvPr/>
        </p:nvCxnSpPr>
        <p:spPr bwMode="auto">
          <a:xfrm rot="16200000" flipV="1">
            <a:off x="6505835" y="3646912"/>
            <a:ext cx="1510482" cy="1260689"/>
          </a:xfrm>
          <a:prstGeom prst="curvedConnector3">
            <a:avLst>
              <a:gd name="adj1" fmla="val 50000"/>
            </a:avLst>
          </a:prstGeom>
          <a:ln w="60325">
            <a:solidFill>
              <a:schemeClr val="bg2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61">
            <a:extLst>
              <a:ext uri="{FF2B5EF4-FFF2-40B4-BE49-F238E27FC236}">
                <a16:creationId xmlns:a16="http://schemas.microsoft.com/office/drawing/2014/main" id="{903A32D0-C6B9-C135-D7B0-24DFBA1DD287}"/>
              </a:ext>
            </a:extLst>
          </p:cNvPr>
          <p:cNvCxnSpPr>
            <a:cxnSpLocks/>
            <a:stCxn id="24" idx="0"/>
            <a:endCxn id="78" idx="2"/>
          </p:cNvCxnSpPr>
          <p:nvPr/>
        </p:nvCxnSpPr>
        <p:spPr bwMode="auto">
          <a:xfrm rot="16200000" flipV="1">
            <a:off x="5807558" y="2948636"/>
            <a:ext cx="1484347" cy="2683378"/>
          </a:xfrm>
          <a:prstGeom prst="curvedConnector3">
            <a:avLst>
              <a:gd name="adj1" fmla="val 50000"/>
            </a:avLst>
          </a:prstGeom>
          <a:ln w="60325">
            <a:solidFill>
              <a:srgbClr val="FF0000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6F4FF6CC-4F16-C084-1F69-F8FB27434E7D}"/>
              </a:ext>
            </a:extLst>
          </p:cNvPr>
          <p:cNvSpPr txBox="1"/>
          <p:nvPr/>
        </p:nvSpPr>
        <p:spPr>
          <a:xfrm rot="2076167">
            <a:off x="5513498" y="3840312"/>
            <a:ext cx="5138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KR" sz="32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BCB65956-6802-4340-BC59-D49BA7EB5CD8}"/>
              </a:ext>
            </a:extLst>
          </p:cNvPr>
          <p:cNvSpPr/>
          <p:nvPr/>
        </p:nvSpPr>
        <p:spPr bwMode="auto">
          <a:xfrm>
            <a:off x="5008722" y="3279010"/>
            <a:ext cx="398640" cy="26914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715FF5E-ACCE-D439-4242-B7EFD0BCC2E7}"/>
              </a:ext>
            </a:extLst>
          </p:cNvPr>
          <p:cNvSpPr txBox="1"/>
          <p:nvPr/>
        </p:nvSpPr>
        <p:spPr>
          <a:xfrm>
            <a:off x="5244737" y="2718851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KR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BA73FE6A-BBBE-8459-CDBA-7C7FC9DE9F47}"/>
              </a:ext>
            </a:extLst>
          </p:cNvPr>
          <p:cNvSpPr txBox="1"/>
          <p:nvPr/>
        </p:nvSpPr>
        <p:spPr>
          <a:xfrm>
            <a:off x="456998" y="1208913"/>
            <a:ext cx="4331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KR" dirty="0"/>
              <a:t>A’S Domain Private Key</a:t>
            </a:r>
          </a:p>
        </p:txBody>
      </p:sp>
      <p:pic>
        <p:nvPicPr>
          <p:cNvPr id="95" name="Picture 94" descr="A yellow key on a black background&#10;&#10;AI-generated content may be incorrect.">
            <a:extLst>
              <a:ext uri="{FF2B5EF4-FFF2-40B4-BE49-F238E27FC236}">
                <a16:creationId xmlns:a16="http://schemas.microsoft.com/office/drawing/2014/main" id="{6181FFCB-A500-2F71-26F6-8205CA5B2D8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056340" y="1196752"/>
            <a:ext cx="485986" cy="485986"/>
          </a:xfrm>
          <a:prstGeom prst="rect">
            <a:avLst/>
          </a:prstGeom>
        </p:spPr>
      </p:pic>
      <p:sp>
        <p:nvSpPr>
          <p:cNvPr id="96" name="TextBox 95">
            <a:extLst>
              <a:ext uri="{FF2B5EF4-FFF2-40B4-BE49-F238E27FC236}">
                <a16:creationId xmlns:a16="http://schemas.microsoft.com/office/drawing/2014/main" id="{772BFDC1-A74B-407E-D534-C0C2B9BD108E}"/>
              </a:ext>
            </a:extLst>
          </p:cNvPr>
          <p:cNvSpPr txBox="1"/>
          <p:nvPr/>
        </p:nvSpPr>
        <p:spPr>
          <a:xfrm>
            <a:off x="5682537" y="1208913"/>
            <a:ext cx="24137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KR" dirty="0"/>
              <a:t>Ambient Key</a:t>
            </a:r>
          </a:p>
        </p:txBody>
      </p:sp>
      <p:pic>
        <p:nvPicPr>
          <p:cNvPr id="98" name="Picture 97" descr="A yellow key on a black background&#10;&#10;AI-generated content may be incorrect.">
            <a:extLst>
              <a:ext uri="{FF2B5EF4-FFF2-40B4-BE49-F238E27FC236}">
                <a16:creationId xmlns:a16="http://schemas.microsoft.com/office/drawing/2014/main" id="{6A96E61D-9E00-1FF9-A38F-094152440154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7725542" y="1196752"/>
            <a:ext cx="485986" cy="48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59128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4" grpId="0" animBg="1"/>
      <p:bldP spid="26" grpId="0" animBg="1"/>
      <p:bldP spid="41" grpId="0" animBg="1"/>
      <p:bldP spid="54" grpId="0"/>
      <p:bldP spid="55" grpId="0"/>
      <p:bldP spid="61" grpId="0"/>
      <p:bldP spid="64" grpId="0"/>
      <p:bldP spid="77" grpId="0"/>
      <p:bldP spid="77" grpId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1CF41-7F42-1EAA-7731-296DADEBF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Domain Transition in Action</a:t>
            </a:r>
            <a:endParaRPr lang="en-KR" dirty="0"/>
          </a:p>
        </p:txBody>
      </p:sp>
      <p:pic>
        <p:nvPicPr>
          <p:cNvPr id="6" name="Content Placeholder 5" descr="A diagram of a domain&#10;&#10;AI-generated content may be incorrect.">
            <a:extLst>
              <a:ext uri="{FF2B5EF4-FFF2-40B4-BE49-F238E27FC236}">
                <a16:creationId xmlns:a16="http://schemas.microsoft.com/office/drawing/2014/main" id="{55EDA894-1A7E-6EA0-566F-9B5C4170F9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060848"/>
            <a:ext cx="7702624" cy="2888484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066EB8-AD66-B67A-9CCF-C07780462D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36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57799741"/>
      </p:ext>
    </p:extLst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1FF8A-69C4-5887-4F57-55DD4BDE2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5D4CB-B5E5-0EDF-31FA-6C49AA930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Domain Transition in Action</a:t>
            </a:r>
            <a:endParaRPr lang="en-K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B6B02A-B4D3-4638-AC2B-0B45539FAA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37</a:t>
            </a:fld>
            <a:endParaRPr lang="en-US" altLang="ja-JP"/>
          </a:p>
        </p:txBody>
      </p:sp>
      <p:pic>
        <p:nvPicPr>
          <p:cNvPr id="7" name="Content Placeholder 6" descr="A diagram of a domain&#10;&#10;AI-generated content may be incorrect.">
            <a:extLst>
              <a:ext uri="{FF2B5EF4-FFF2-40B4-BE49-F238E27FC236}">
                <a16:creationId xmlns:a16="http://schemas.microsoft.com/office/drawing/2014/main" id="{BB494885-D311-EE37-85AA-A0C7DD1B7A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059598"/>
            <a:ext cx="7772400" cy="2922953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41512777"/>
      </p:ext>
    </p:extLst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98CCF-206C-AE7F-4FE6-9FB9E76D8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Domain Transition in Action</a:t>
            </a:r>
            <a:endParaRPr lang="en-KR" dirty="0"/>
          </a:p>
        </p:txBody>
      </p:sp>
      <p:pic>
        <p:nvPicPr>
          <p:cNvPr id="10" name="Content Placeholder 9" descr="A diagram of a domain&#10;&#10;AI-generated content may be incorrect.">
            <a:extLst>
              <a:ext uri="{FF2B5EF4-FFF2-40B4-BE49-F238E27FC236}">
                <a16:creationId xmlns:a16="http://schemas.microsoft.com/office/drawing/2014/main" id="{BFE7DA9B-EE53-1831-894E-9AB389DC09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063404"/>
            <a:ext cx="7772400" cy="2915341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136BF9-F080-9FBD-584E-0A50049BD2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38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327313297"/>
      </p:ext>
    </p:extLst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239DC-F948-294C-5FBE-61C4A6BC4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Domain Transition in Action</a:t>
            </a:r>
            <a:endParaRPr lang="en-KR" dirty="0"/>
          </a:p>
        </p:txBody>
      </p:sp>
      <p:pic>
        <p:nvPicPr>
          <p:cNvPr id="6" name="Content Placeholder 5" descr="A diagram of a domain&#10;&#10;AI-generated content may be incorrect.">
            <a:extLst>
              <a:ext uri="{FF2B5EF4-FFF2-40B4-BE49-F238E27FC236}">
                <a16:creationId xmlns:a16="http://schemas.microsoft.com/office/drawing/2014/main" id="{75A5BCF2-1112-2B24-40F6-01D34FA628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062366"/>
            <a:ext cx="7772400" cy="2917417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FE46B8-95C4-2ACE-FD2F-03C2B9DDF3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39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4854260"/>
      </p:ext>
    </p:extLst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54F20-CD5E-BD92-342C-28D42C2FD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101BF-8E9F-FE61-B1AB-B8926C279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Implementing Capacity</a:t>
            </a:r>
          </a:p>
        </p:txBody>
      </p:sp>
      <p:pic>
        <p:nvPicPr>
          <p:cNvPr id="6" name="Content Placeholder 5" descr="A diagram of a domain&#10;&#10;AI-generated content may be incorrect.">
            <a:extLst>
              <a:ext uri="{FF2B5EF4-FFF2-40B4-BE49-F238E27FC236}">
                <a16:creationId xmlns:a16="http://schemas.microsoft.com/office/drawing/2014/main" id="{7180E146-D8BF-2989-D6BB-E5C08BC4D3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32" y="1412776"/>
            <a:ext cx="7772400" cy="219124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42910C-59B5-F38E-45D8-A0C74D7845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40</a:t>
            </a:fld>
            <a:endParaRPr lang="en-US" altLang="ja-JP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219EEE-3592-88A5-4EA5-C88A4B52ADD1}"/>
              </a:ext>
            </a:extLst>
          </p:cNvPr>
          <p:cNvSpPr txBox="1">
            <a:spLocks/>
          </p:cNvSpPr>
          <p:nvPr/>
        </p:nvSpPr>
        <p:spPr bwMode="auto">
          <a:xfrm>
            <a:off x="669543" y="4035717"/>
            <a:ext cx="7772400" cy="1398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endParaRPr lang="en-US" b="0" kern="0" dirty="0">
              <a:solidFill>
                <a:schemeClr val="accent2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E517ACC-87A2-8BAA-DE76-11DD51508FF2}"/>
              </a:ext>
            </a:extLst>
          </p:cNvPr>
          <p:cNvSpPr txBox="1">
            <a:spLocks/>
          </p:cNvSpPr>
          <p:nvPr/>
        </p:nvSpPr>
        <p:spPr bwMode="auto">
          <a:xfrm>
            <a:off x="672718" y="3758809"/>
            <a:ext cx="7772400" cy="1151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kern="0" dirty="0"/>
              <a:t>In-kernel Reference monitor</a:t>
            </a:r>
            <a:r>
              <a:rPr lang="en-US" b="0" kern="0" dirty="0"/>
              <a:t> for authenticating system references </a:t>
            </a:r>
          </a:p>
          <a:p>
            <a:pPr marL="0" indent="0">
              <a:buNone/>
            </a:pPr>
            <a:r>
              <a:rPr lang="en-US" kern="0" dirty="0"/>
              <a:t>Compiler instrumentation &amp; memory allocator </a:t>
            </a:r>
            <a:r>
              <a:rPr lang="en-US" b="0" kern="0" dirty="0"/>
              <a:t>for authenticating memory references</a:t>
            </a:r>
            <a:endParaRPr lang="en-US" b="0" kern="0" dirty="0">
              <a:cs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30775284"/>
      </p:ext>
    </p:extLst>
  </p:cSld>
  <p:clrMapOvr>
    <a:masterClrMapping/>
  </p:clrMapOvr>
  <p:transition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840F6-5E4D-19D5-6F09-17D42C55A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35480-E808-185E-0BB2-3D9FB5387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Implementing Capacity</a:t>
            </a:r>
          </a:p>
        </p:txBody>
      </p:sp>
      <p:pic>
        <p:nvPicPr>
          <p:cNvPr id="6" name="Content Placeholder 5" descr="A diagram of a domain&#10;&#10;AI-generated content may be incorrect.">
            <a:extLst>
              <a:ext uri="{FF2B5EF4-FFF2-40B4-BE49-F238E27FC236}">
                <a16:creationId xmlns:a16="http://schemas.microsoft.com/office/drawing/2014/main" id="{3964D21D-7311-C409-59A9-CDD4F54AF8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32" y="1412776"/>
            <a:ext cx="7772400" cy="219124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E3D7A3-35F8-CFED-5F0F-10C8F0A62C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41</a:t>
            </a:fld>
            <a:endParaRPr lang="en-US" altLang="ja-JP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A8DE87-6961-4E35-87F4-5AB0A23A7228}"/>
              </a:ext>
            </a:extLst>
          </p:cNvPr>
          <p:cNvSpPr txBox="1">
            <a:spLocks/>
          </p:cNvSpPr>
          <p:nvPr/>
        </p:nvSpPr>
        <p:spPr bwMode="auto">
          <a:xfrm>
            <a:off x="669543" y="4035717"/>
            <a:ext cx="7772400" cy="1398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endParaRPr lang="en-US" b="0" kern="0" dirty="0">
              <a:solidFill>
                <a:schemeClr val="accent2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23B6BE-3AC3-F6E5-35A6-A0A96FFB8C2D}"/>
              </a:ext>
            </a:extLst>
          </p:cNvPr>
          <p:cNvSpPr/>
          <p:nvPr/>
        </p:nvSpPr>
        <p:spPr bwMode="auto">
          <a:xfrm>
            <a:off x="669544" y="4035717"/>
            <a:ext cx="7714416" cy="2202860"/>
          </a:xfrm>
          <a:prstGeom prst="rect">
            <a:avLst/>
          </a:prstGeom>
          <a:solidFill>
            <a:schemeClr val="bg1"/>
          </a:solidFill>
          <a:ln w="508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200" dirty="0">
                <a:latin typeface="Arial"/>
                <a:ea typeface="굴림"/>
                <a:cs typeface="Arial"/>
              </a:rPr>
              <a:t>Coherent &amp; lightweight</a:t>
            </a:r>
            <a:r>
              <a:rPr lang="en-US" sz="3200" b="0" dirty="0">
                <a:latin typeface="Arial"/>
                <a:ea typeface="굴림"/>
                <a:cs typeface="Arial"/>
              </a:rPr>
              <a:t>: All resource references are signed/authenticated with a single hardware-accelerated instruction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8318459"/>
      </p:ext>
    </p:extLst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85390-1A5D-06DB-D32A-5FE561091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Capacity’s Overheads on NGINX</a:t>
            </a:r>
          </a:p>
        </p:txBody>
      </p:sp>
      <p:pic>
        <p:nvPicPr>
          <p:cNvPr id="10" name="Content Placeholder 9" descr="A graph with a red line and a blue line&#10;&#10;AI-generated content may be incorrect.">
            <a:extLst>
              <a:ext uri="{FF2B5EF4-FFF2-40B4-BE49-F238E27FC236}">
                <a16:creationId xmlns:a16="http://schemas.microsoft.com/office/drawing/2014/main" id="{517AC83A-ACC4-CDD1-5227-6D60154F73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660" y="2290076"/>
            <a:ext cx="5830679" cy="27231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5BB6B0-7FBC-574C-6015-11C3BFC0C7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42</a:t>
            </a:fld>
            <a:endParaRPr lang="en-US" altLang="ja-JP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63701-0D8F-05D6-FB45-F65FB1AE4351}"/>
              </a:ext>
            </a:extLst>
          </p:cNvPr>
          <p:cNvSpPr txBox="1">
            <a:spLocks/>
          </p:cNvSpPr>
          <p:nvPr/>
        </p:nvSpPr>
        <p:spPr bwMode="auto">
          <a:xfrm>
            <a:off x="670390" y="4980740"/>
            <a:ext cx="7772400" cy="1151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b="0" kern="0" dirty="0"/>
              <a:t>Capacity incurs about 17% overheads on privilege-separated NGINX web server</a:t>
            </a: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27DDAAB3-37BF-0B3C-5740-66DA31F259DA}"/>
              </a:ext>
            </a:extLst>
          </p:cNvPr>
          <p:cNvGrpSpPr/>
          <p:nvPr/>
        </p:nvGrpSpPr>
        <p:grpSpPr>
          <a:xfrm>
            <a:off x="158071" y="1180522"/>
            <a:ext cx="4116677" cy="1115332"/>
            <a:chOff x="1318234" y="829671"/>
            <a:chExt cx="3119755" cy="845236"/>
          </a:xfrm>
        </p:grpSpPr>
        <p:grpSp>
          <p:nvGrpSpPr>
            <p:cNvPr id="5" name="object 3">
              <a:extLst>
                <a:ext uri="{FF2B5EF4-FFF2-40B4-BE49-F238E27FC236}">
                  <a16:creationId xmlns:a16="http://schemas.microsoft.com/office/drawing/2014/main" id="{B34F31A5-9228-284B-3470-F6F398B84761}"/>
                </a:ext>
              </a:extLst>
            </p:cNvPr>
            <p:cNvGrpSpPr/>
            <p:nvPr/>
          </p:nvGrpSpPr>
          <p:grpSpPr>
            <a:xfrm>
              <a:off x="1318234" y="881157"/>
              <a:ext cx="3119755" cy="793750"/>
              <a:chOff x="1318234" y="881157"/>
              <a:chExt cx="3119755" cy="793750"/>
            </a:xfrm>
          </p:grpSpPr>
          <p:pic>
            <p:nvPicPr>
              <p:cNvPr id="6" name="object 4">
                <a:extLst>
                  <a:ext uri="{FF2B5EF4-FFF2-40B4-BE49-F238E27FC236}">
                    <a16:creationId xmlns:a16="http://schemas.microsoft.com/office/drawing/2014/main" id="{66354F82-E7B7-0233-457C-44EA4E67EDD7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3600749" y="932642"/>
                <a:ext cx="836635" cy="742246"/>
              </a:xfrm>
              <a:prstGeom prst="rect">
                <a:avLst/>
              </a:prstGeom>
            </p:spPr>
          </p:pic>
          <p:pic>
            <p:nvPicPr>
              <p:cNvPr id="7" name="object 5">
                <a:extLst>
                  <a:ext uri="{FF2B5EF4-FFF2-40B4-BE49-F238E27FC236}">
                    <a16:creationId xmlns:a16="http://schemas.microsoft.com/office/drawing/2014/main" id="{40AD9283-3A64-AD8D-7818-8B29E1D7E902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3553554" y="881157"/>
                <a:ext cx="874177" cy="770433"/>
              </a:xfrm>
              <a:prstGeom prst="rect">
                <a:avLst/>
              </a:prstGeom>
            </p:spPr>
          </p:pic>
          <p:pic>
            <p:nvPicPr>
              <p:cNvPr id="8" name="object 6">
                <a:extLst>
                  <a:ext uri="{FF2B5EF4-FFF2-40B4-BE49-F238E27FC236}">
                    <a16:creationId xmlns:a16="http://schemas.microsoft.com/office/drawing/2014/main" id="{EC8B6244-8C50-4893-66C9-7821D946EBFC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318234" y="881157"/>
                <a:ext cx="2128058" cy="742246"/>
              </a:xfrm>
              <a:prstGeom prst="rect">
                <a:avLst/>
              </a:prstGeom>
            </p:spPr>
          </p:pic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7F8C3589-1E5E-95D5-FD87-97E0EB29B241}"/>
                  </a:ext>
                </a:extLst>
              </p:cNvPr>
              <p:cNvSpPr/>
              <p:nvPr/>
            </p:nvSpPr>
            <p:spPr>
              <a:xfrm>
                <a:off x="1335396" y="889619"/>
                <a:ext cx="2094230" cy="708025"/>
              </a:xfrm>
              <a:custGeom>
                <a:avLst/>
                <a:gdLst/>
                <a:ahLst/>
                <a:cxnLst/>
                <a:rect l="l" t="t" r="r" b="b"/>
                <a:pathLst>
                  <a:path w="2094229" h="708025">
                    <a:moveTo>
                      <a:pt x="2072283" y="0"/>
                    </a:moveTo>
                    <a:lnTo>
                      <a:pt x="21452" y="0"/>
                    </a:lnTo>
                    <a:lnTo>
                      <a:pt x="13102" y="1685"/>
                    </a:lnTo>
                    <a:lnTo>
                      <a:pt x="6283" y="6283"/>
                    </a:lnTo>
                    <a:lnTo>
                      <a:pt x="1685" y="13102"/>
                    </a:lnTo>
                    <a:lnTo>
                      <a:pt x="0" y="21452"/>
                    </a:lnTo>
                    <a:lnTo>
                      <a:pt x="0" y="686136"/>
                    </a:lnTo>
                    <a:lnTo>
                      <a:pt x="1685" y="694486"/>
                    </a:lnTo>
                    <a:lnTo>
                      <a:pt x="6283" y="701305"/>
                    </a:lnTo>
                    <a:lnTo>
                      <a:pt x="13102" y="705903"/>
                    </a:lnTo>
                    <a:lnTo>
                      <a:pt x="21452" y="707588"/>
                    </a:lnTo>
                    <a:lnTo>
                      <a:pt x="2072283" y="707588"/>
                    </a:lnTo>
                    <a:lnTo>
                      <a:pt x="2080633" y="705903"/>
                    </a:lnTo>
                    <a:lnTo>
                      <a:pt x="2087452" y="701305"/>
                    </a:lnTo>
                    <a:lnTo>
                      <a:pt x="2092049" y="694486"/>
                    </a:lnTo>
                    <a:lnTo>
                      <a:pt x="2093735" y="686136"/>
                    </a:lnTo>
                    <a:lnTo>
                      <a:pt x="2093735" y="21452"/>
                    </a:lnTo>
                    <a:lnTo>
                      <a:pt x="2092049" y="13102"/>
                    </a:lnTo>
                    <a:lnTo>
                      <a:pt x="2087452" y="6283"/>
                    </a:lnTo>
                    <a:lnTo>
                      <a:pt x="2080633" y="1685"/>
                    </a:lnTo>
                    <a:lnTo>
                      <a:pt x="2072283" y="0"/>
                    </a:lnTo>
                    <a:close/>
                  </a:path>
                </a:pathLst>
              </a:custGeom>
              <a:solidFill>
                <a:srgbClr val="F3FFF3"/>
              </a:solidFill>
            </p:spPr>
            <p:txBody>
              <a:bodyPr wrap="square" lIns="0" tIns="0" rIns="0" bIns="0" rtlCol="0"/>
              <a:lstStyle/>
              <a:p>
                <a:endParaRPr sz="2800"/>
              </a:p>
            </p:txBody>
          </p:sp>
          <p:sp>
            <p:nvSpPr>
              <p:cNvPr id="11" name="object 8">
                <a:extLst>
                  <a:ext uri="{FF2B5EF4-FFF2-40B4-BE49-F238E27FC236}">
                    <a16:creationId xmlns:a16="http://schemas.microsoft.com/office/drawing/2014/main" id="{23BF6BA2-17BE-9ECE-EFB0-D7CB6123CE6F}"/>
                  </a:ext>
                </a:extLst>
              </p:cNvPr>
              <p:cNvSpPr/>
              <p:nvPr/>
            </p:nvSpPr>
            <p:spPr>
              <a:xfrm>
                <a:off x="1335396" y="889608"/>
                <a:ext cx="2094230" cy="708025"/>
              </a:xfrm>
              <a:custGeom>
                <a:avLst/>
                <a:gdLst/>
                <a:ahLst/>
                <a:cxnLst/>
                <a:rect l="l" t="t" r="r" b="b"/>
                <a:pathLst>
                  <a:path w="2094229" h="708025">
                    <a:moveTo>
                      <a:pt x="21452" y="0"/>
                    </a:moveTo>
                    <a:lnTo>
                      <a:pt x="2072283" y="0"/>
                    </a:lnTo>
                    <a:lnTo>
                      <a:pt x="2080632" y="1686"/>
                    </a:lnTo>
                    <a:lnTo>
                      <a:pt x="2087451" y="6285"/>
                    </a:lnTo>
                    <a:lnTo>
                      <a:pt x="2092049" y="13104"/>
                    </a:lnTo>
                    <a:lnTo>
                      <a:pt x="2093735" y="21452"/>
                    </a:lnTo>
                    <a:lnTo>
                      <a:pt x="2093735" y="686127"/>
                    </a:lnTo>
                    <a:lnTo>
                      <a:pt x="2092049" y="694493"/>
                    </a:lnTo>
                    <a:lnTo>
                      <a:pt x="2087451" y="701310"/>
                    </a:lnTo>
                    <a:lnTo>
                      <a:pt x="2080632" y="705898"/>
                    </a:lnTo>
                    <a:lnTo>
                      <a:pt x="2072283" y="707579"/>
                    </a:lnTo>
                    <a:lnTo>
                      <a:pt x="21452" y="707579"/>
                    </a:lnTo>
                    <a:lnTo>
                      <a:pt x="13102" y="705898"/>
                    </a:lnTo>
                    <a:lnTo>
                      <a:pt x="6283" y="701310"/>
                    </a:lnTo>
                    <a:lnTo>
                      <a:pt x="1686" y="694493"/>
                    </a:lnTo>
                    <a:lnTo>
                      <a:pt x="0" y="686127"/>
                    </a:lnTo>
                    <a:lnTo>
                      <a:pt x="0" y="21452"/>
                    </a:lnTo>
                    <a:lnTo>
                      <a:pt x="1686" y="13104"/>
                    </a:lnTo>
                    <a:lnTo>
                      <a:pt x="6283" y="6285"/>
                    </a:lnTo>
                    <a:lnTo>
                      <a:pt x="13102" y="1686"/>
                    </a:lnTo>
                    <a:lnTo>
                      <a:pt x="21452" y="0"/>
                    </a:lnTo>
                    <a:close/>
                  </a:path>
                </a:pathLst>
              </a:custGeom>
              <a:ln w="643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2800"/>
              </a:p>
            </p:txBody>
          </p:sp>
          <p:pic>
            <p:nvPicPr>
              <p:cNvPr id="12" name="object 9">
                <a:extLst>
                  <a:ext uri="{FF2B5EF4-FFF2-40B4-BE49-F238E27FC236}">
                    <a16:creationId xmlns:a16="http://schemas.microsoft.com/office/drawing/2014/main" id="{CDABBB87-A6C3-153E-7A13-7A4CED1D184D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434076" y="1022741"/>
                <a:ext cx="562047" cy="205941"/>
              </a:xfrm>
              <a:prstGeom prst="rect">
                <a:avLst/>
              </a:prstGeom>
            </p:spPr>
          </p:pic>
          <p:sp>
            <p:nvSpPr>
              <p:cNvPr id="13" name="object 10">
                <a:extLst>
                  <a:ext uri="{FF2B5EF4-FFF2-40B4-BE49-F238E27FC236}">
                    <a16:creationId xmlns:a16="http://schemas.microsoft.com/office/drawing/2014/main" id="{7CA34C10-1A88-F063-DB99-DB63B211FBA1}"/>
                  </a:ext>
                </a:extLst>
              </p:cNvPr>
              <p:cNvSpPr/>
              <p:nvPr/>
            </p:nvSpPr>
            <p:spPr>
              <a:xfrm>
                <a:off x="1451904" y="1031204"/>
                <a:ext cx="529590" cy="172085"/>
              </a:xfrm>
              <a:custGeom>
                <a:avLst/>
                <a:gdLst/>
                <a:ahLst/>
                <a:cxnLst/>
                <a:rect l="l" t="t" r="r" b="b"/>
                <a:pathLst>
                  <a:path w="529589" h="172084">
                    <a:moveTo>
                      <a:pt x="507978" y="0"/>
                    </a:moveTo>
                    <a:lnTo>
                      <a:pt x="21452" y="0"/>
                    </a:lnTo>
                    <a:lnTo>
                      <a:pt x="13102" y="1685"/>
                    </a:lnTo>
                    <a:lnTo>
                      <a:pt x="6283" y="6283"/>
                    </a:lnTo>
                    <a:lnTo>
                      <a:pt x="1685" y="13102"/>
                    </a:lnTo>
                    <a:lnTo>
                      <a:pt x="0" y="21452"/>
                    </a:lnTo>
                    <a:lnTo>
                      <a:pt x="0" y="150165"/>
                    </a:lnTo>
                    <a:lnTo>
                      <a:pt x="1685" y="158515"/>
                    </a:lnTo>
                    <a:lnTo>
                      <a:pt x="6283" y="165334"/>
                    </a:lnTo>
                    <a:lnTo>
                      <a:pt x="13102" y="169931"/>
                    </a:lnTo>
                    <a:lnTo>
                      <a:pt x="21452" y="171617"/>
                    </a:lnTo>
                    <a:lnTo>
                      <a:pt x="507978" y="171617"/>
                    </a:lnTo>
                    <a:lnTo>
                      <a:pt x="516328" y="169931"/>
                    </a:lnTo>
                    <a:lnTo>
                      <a:pt x="523147" y="165334"/>
                    </a:lnTo>
                    <a:lnTo>
                      <a:pt x="527744" y="158515"/>
                    </a:lnTo>
                    <a:lnTo>
                      <a:pt x="529430" y="150165"/>
                    </a:lnTo>
                    <a:lnTo>
                      <a:pt x="529430" y="21452"/>
                    </a:lnTo>
                    <a:lnTo>
                      <a:pt x="527744" y="13102"/>
                    </a:lnTo>
                    <a:lnTo>
                      <a:pt x="523147" y="6283"/>
                    </a:lnTo>
                    <a:lnTo>
                      <a:pt x="516328" y="1685"/>
                    </a:lnTo>
                    <a:lnTo>
                      <a:pt x="507978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2800"/>
              </a:p>
            </p:txBody>
          </p:sp>
          <p:sp>
            <p:nvSpPr>
              <p:cNvPr id="14" name="object 11">
                <a:extLst>
                  <a:ext uri="{FF2B5EF4-FFF2-40B4-BE49-F238E27FC236}">
                    <a16:creationId xmlns:a16="http://schemas.microsoft.com/office/drawing/2014/main" id="{81583D4B-91AC-F8C0-DE67-AD8508D767D8}"/>
                  </a:ext>
                </a:extLst>
              </p:cNvPr>
              <p:cNvSpPr/>
              <p:nvPr/>
            </p:nvSpPr>
            <p:spPr>
              <a:xfrm>
                <a:off x="1451903" y="1031192"/>
                <a:ext cx="529590" cy="172085"/>
              </a:xfrm>
              <a:custGeom>
                <a:avLst/>
                <a:gdLst/>
                <a:ahLst/>
                <a:cxnLst/>
                <a:rect l="l" t="t" r="r" b="b"/>
                <a:pathLst>
                  <a:path w="529589" h="172084">
                    <a:moveTo>
                      <a:pt x="21452" y="0"/>
                    </a:moveTo>
                    <a:lnTo>
                      <a:pt x="507979" y="0"/>
                    </a:lnTo>
                    <a:lnTo>
                      <a:pt x="516329" y="1686"/>
                    </a:lnTo>
                    <a:lnTo>
                      <a:pt x="523147" y="6285"/>
                    </a:lnTo>
                    <a:lnTo>
                      <a:pt x="527745" y="13104"/>
                    </a:lnTo>
                    <a:lnTo>
                      <a:pt x="529431" y="21452"/>
                    </a:lnTo>
                    <a:lnTo>
                      <a:pt x="529431" y="150165"/>
                    </a:lnTo>
                    <a:lnTo>
                      <a:pt x="527745" y="158513"/>
                    </a:lnTo>
                    <a:lnTo>
                      <a:pt x="523147" y="165332"/>
                    </a:lnTo>
                    <a:lnTo>
                      <a:pt x="516329" y="169930"/>
                    </a:lnTo>
                    <a:lnTo>
                      <a:pt x="507979" y="171617"/>
                    </a:lnTo>
                    <a:lnTo>
                      <a:pt x="21452" y="171617"/>
                    </a:lnTo>
                    <a:lnTo>
                      <a:pt x="13102" y="169930"/>
                    </a:lnTo>
                    <a:lnTo>
                      <a:pt x="6283" y="165332"/>
                    </a:lnTo>
                    <a:lnTo>
                      <a:pt x="1686" y="158513"/>
                    </a:lnTo>
                    <a:lnTo>
                      <a:pt x="0" y="150165"/>
                    </a:lnTo>
                    <a:lnTo>
                      <a:pt x="0" y="21452"/>
                    </a:lnTo>
                    <a:lnTo>
                      <a:pt x="1686" y="13104"/>
                    </a:lnTo>
                    <a:lnTo>
                      <a:pt x="6283" y="6285"/>
                    </a:lnTo>
                    <a:lnTo>
                      <a:pt x="13102" y="1686"/>
                    </a:lnTo>
                    <a:lnTo>
                      <a:pt x="21452" y="0"/>
                    </a:lnTo>
                    <a:close/>
                  </a:path>
                </a:pathLst>
              </a:custGeom>
              <a:ln w="643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2800"/>
              </a:p>
            </p:txBody>
          </p:sp>
        </p:grpSp>
        <p:sp>
          <p:nvSpPr>
            <p:cNvPr id="15" name="object 12">
              <a:extLst>
                <a:ext uri="{FF2B5EF4-FFF2-40B4-BE49-F238E27FC236}">
                  <a16:creationId xmlns:a16="http://schemas.microsoft.com/office/drawing/2014/main" id="{B596419F-8245-359B-83B4-F5743D9ED076}"/>
                </a:ext>
              </a:extLst>
            </p:cNvPr>
            <p:cNvSpPr txBox="1"/>
            <p:nvPr/>
          </p:nvSpPr>
          <p:spPr>
            <a:xfrm>
              <a:off x="1469845" y="1071099"/>
              <a:ext cx="494030" cy="133532"/>
            </a:xfrm>
            <a:prstGeom prst="rect">
              <a:avLst/>
            </a:prstGeom>
          </p:spPr>
          <p:txBody>
            <a:bodyPr vert="horz" wrap="square" lIns="0" tIns="20320" rIns="0" bIns="0" rtlCol="0">
              <a:spAutoFit/>
            </a:bodyPr>
            <a:lstStyle/>
            <a:p>
              <a:pPr marL="12700" marR="5080" indent="153035">
                <a:lnSpc>
                  <a:spcPts val="640"/>
                </a:lnSpc>
                <a:spcBef>
                  <a:spcPts val="160"/>
                </a:spcBef>
              </a:pPr>
              <a:r>
                <a:rPr sz="700" spc="-20" dirty="0">
                  <a:latin typeface="Times New Roman"/>
                  <a:cs typeface="Times New Roman"/>
                </a:rPr>
                <a:t>Open</a:t>
              </a:r>
              <a:r>
                <a:rPr sz="700" spc="500" dirty="0">
                  <a:latin typeface="Times New Roman"/>
                  <a:cs typeface="Times New Roman"/>
                </a:rPr>
                <a:t> </a:t>
              </a:r>
              <a:r>
                <a:rPr sz="700" dirty="0">
                  <a:latin typeface="Times New Roman"/>
                  <a:cs typeface="Times New Roman"/>
                </a:rPr>
                <a:t>Private</a:t>
              </a:r>
              <a:r>
                <a:rPr sz="700" spc="30" dirty="0">
                  <a:latin typeface="Times New Roman"/>
                  <a:cs typeface="Times New Roman"/>
                </a:rPr>
                <a:t> </a:t>
              </a:r>
              <a:r>
                <a:rPr sz="700" dirty="0">
                  <a:latin typeface="Times New Roman"/>
                  <a:cs typeface="Times New Roman"/>
                </a:rPr>
                <a:t>Key</a:t>
              </a:r>
              <a:r>
                <a:rPr sz="700" spc="30" dirty="0">
                  <a:latin typeface="Times New Roman"/>
                  <a:cs typeface="Times New Roman"/>
                </a:rPr>
                <a:t> </a:t>
              </a:r>
              <a:r>
                <a:rPr sz="700" spc="-20" dirty="0">
                  <a:latin typeface="Times New Roman"/>
                  <a:cs typeface="Times New Roman"/>
                </a:rPr>
                <a:t>File</a:t>
              </a:r>
              <a:endParaRPr sz="700" dirty="0">
                <a:latin typeface="Times New Roman"/>
                <a:cs typeface="Times New Roman"/>
              </a:endParaRPr>
            </a:p>
          </p:txBody>
        </p:sp>
        <p:grpSp>
          <p:nvGrpSpPr>
            <p:cNvPr id="16" name="object 13">
              <a:extLst>
                <a:ext uri="{FF2B5EF4-FFF2-40B4-BE49-F238E27FC236}">
                  <a16:creationId xmlns:a16="http://schemas.microsoft.com/office/drawing/2014/main" id="{87A2499C-2A11-3460-C272-346B1845EB85}"/>
                </a:ext>
              </a:extLst>
            </p:cNvPr>
            <p:cNvGrpSpPr/>
            <p:nvPr/>
          </p:nvGrpSpPr>
          <p:grpSpPr>
            <a:xfrm>
              <a:off x="2081933" y="1022741"/>
              <a:ext cx="562610" cy="206375"/>
              <a:chOff x="2081933" y="1022741"/>
              <a:chExt cx="562610" cy="206375"/>
            </a:xfrm>
          </p:grpSpPr>
          <p:pic>
            <p:nvPicPr>
              <p:cNvPr id="17" name="object 14">
                <a:extLst>
                  <a:ext uri="{FF2B5EF4-FFF2-40B4-BE49-F238E27FC236}">
                    <a16:creationId xmlns:a16="http://schemas.microsoft.com/office/drawing/2014/main" id="{4E61612A-CFD9-25B5-24A7-CCBE210A82A8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081933" y="1022741"/>
                <a:ext cx="562047" cy="205941"/>
              </a:xfrm>
              <a:prstGeom prst="rect">
                <a:avLst/>
              </a:prstGeom>
            </p:spPr>
          </p:pic>
          <p:sp>
            <p:nvSpPr>
              <p:cNvPr id="18" name="object 15">
                <a:extLst>
                  <a:ext uri="{FF2B5EF4-FFF2-40B4-BE49-F238E27FC236}">
                    <a16:creationId xmlns:a16="http://schemas.microsoft.com/office/drawing/2014/main" id="{790611EC-DE1B-3C32-3418-6D734FF9A15B}"/>
                  </a:ext>
                </a:extLst>
              </p:cNvPr>
              <p:cNvSpPr/>
              <p:nvPr/>
            </p:nvSpPr>
            <p:spPr>
              <a:xfrm>
                <a:off x="2101240" y="1031204"/>
                <a:ext cx="529590" cy="172085"/>
              </a:xfrm>
              <a:custGeom>
                <a:avLst/>
                <a:gdLst/>
                <a:ahLst/>
                <a:cxnLst/>
                <a:rect l="l" t="t" r="r" b="b"/>
                <a:pathLst>
                  <a:path w="529589" h="172084">
                    <a:moveTo>
                      <a:pt x="507977" y="0"/>
                    </a:moveTo>
                    <a:lnTo>
                      <a:pt x="21452" y="0"/>
                    </a:lnTo>
                    <a:lnTo>
                      <a:pt x="13102" y="1685"/>
                    </a:lnTo>
                    <a:lnTo>
                      <a:pt x="6283" y="6283"/>
                    </a:lnTo>
                    <a:lnTo>
                      <a:pt x="1685" y="13102"/>
                    </a:lnTo>
                    <a:lnTo>
                      <a:pt x="0" y="21452"/>
                    </a:lnTo>
                    <a:lnTo>
                      <a:pt x="0" y="150165"/>
                    </a:lnTo>
                    <a:lnTo>
                      <a:pt x="1685" y="158515"/>
                    </a:lnTo>
                    <a:lnTo>
                      <a:pt x="6283" y="165334"/>
                    </a:lnTo>
                    <a:lnTo>
                      <a:pt x="13102" y="169931"/>
                    </a:lnTo>
                    <a:lnTo>
                      <a:pt x="21452" y="171617"/>
                    </a:lnTo>
                    <a:lnTo>
                      <a:pt x="507977" y="171617"/>
                    </a:lnTo>
                    <a:lnTo>
                      <a:pt x="516328" y="169931"/>
                    </a:lnTo>
                    <a:lnTo>
                      <a:pt x="523146" y="165334"/>
                    </a:lnTo>
                    <a:lnTo>
                      <a:pt x="527744" y="158515"/>
                    </a:lnTo>
                    <a:lnTo>
                      <a:pt x="529430" y="150165"/>
                    </a:lnTo>
                    <a:lnTo>
                      <a:pt x="529430" y="21452"/>
                    </a:lnTo>
                    <a:lnTo>
                      <a:pt x="527744" y="13102"/>
                    </a:lnTo>
                    <a:lnTo>
                      <a:pt x="523146" y="6283"/>
                    </a:lnTo>
                    <a:lnTo>
                      <a:pt x="516328" y="1685"/>
                    </a:lnTo>
                    <a:lnTo>
                      <a:pt x="507977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2800"/>
              </a:p>
            </p:txBody>
          </p:sp>
          <p:sp>
            <p:nvSpPr>
              <p:cNvPr id="19" name="object 16">
                <a:extLst>
                  <a:ext uri="{FF2B5EF4-FFF2-40B4-BE49-F238E27FC236}">
                    <a16:creationId xmlns:a16="http://schemas.microsoft.com/office/drawing/2014/main" id="{6E9ADC0F-9B33-66D6-E526-A3798840DF86}"/>
                  </a:ext>
                </a:extLst>
              </p:cNvPr>
              <p:cNvSpPr/>
              <p:nvPr/>
            </p:nvSpPr>
            <p:spPr>
              <a:xfrm>
                <a:off x="2101239" y="1031192"/>
                <a:ext cx="529590" cy="172085"/>
              </a:xfrm>
              <a:custGeom>
                <a:avLst/>
                <a:gdLst/>
                <a:ahLst/>
                <a:cxnLst/>
                <a:rect l="l" t="t" r="r" b="b"/>
                <a:pathLst>
                  <a:path w="529589" h="172084">
                    <a:moveTo>
                      <a:pt x="21452" y="0"/>
                    </a:moveTo>
                    <a:lnTo>
                      <a:pt x="507979" y="0"/>
                    </a:lnTo>
                    <a:lnTo>
                      <a:pt x="516329" y="1686"/>
                    </a:lnTo>
                    <a:lnTo>
                      <a:pt x="523147" y="6285"/>
                    </a:lnTo>
                    <a:lnTo>
                      <a:pt x="527745" y="13104"/>
                    </a:lnTo>
                    <a:lnTo>
                      <a:pt x="529431" y="21452"/>
                    </a:lnTo>
                    <a:lnTo>
                      <a:pt x="529431" y="150165"/>
                    </a:lnTo>
                    <a:lnTo>
                      <a:pt x="527745" y="158513"/>
                    </a:lnTo>
                    <a:lnTo>
                      <a:pt x="523147" y="165332"/>
                    </a:lnTo>
                    <a:lnTo>
                      <a:pt x="516329" y="169930"/>
                    </a:lnTo>
                    <a:lnTo>
                      <a:pt x="507979" y="171617"/>
                    </a:lnTo>
                    <a:lnTo>
                      <a:pt x="21452" y="171617"/>
                    </a:lnTo>
                    <a:lnTo>
                      <a:pt x="13102" y="169930"/>
                    </a:lnTo>
                    <a:lnTo>
                      <a:pt x="6283" y="165332"/>
                    </a:lnTo>
                    <a:lnTo>
                      <a:pt x="1686" y="158513"/>
                    </a:lnTo>
                    <a:lnTo>
                      <a:pt x="0" y="150165"/>
                    </a:lnTo>
                    <a:lnTo>
                      <a:pt x="0" y="21452"/>
                    </a:lnTo>
                    <a:lnTo>
                      <a:pt x="1686" y="13104"/>
                    </a:lnTo>
                    <a:lnTo>
                      <a:pt x="6283" y="6285"/>
                    </a:lnTo>
                    <a:lnTo>
                      <a:pt x="13102" y="1686"/>
                    </a:lnTo>
                    <a:lnTo>
                      <a:pt x="21452" y="0"/>
                    </a:lnTo>
                    <a:close/>
                  </a:path>
                </a:pathLst>
              </a:custGeom>
              <a:ln w="643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2800"/>
              </a:p>
            </p:txBody>
          </p:sp>
        </p:grpSp>
        <p:sp>
          <p:nvSpPr>
            <p:cNvPr id="20" name="object 17">
              <a:extLst>
                <a:ext uri="{FF2B5EF4-FFF2-40B4-BE49-F238E27FC236}">
                  <a16:creationId xmlns:a16="http://schemas.microsoft.com/office/drawing/2014/main" id="{DC7A196D-ECF0-3534-536B-D85708DF2AC9}"/>
                </a:ext>
              </a:extLst>
            </p:cNvPr>
            <p:cNvSpPr txBox="1"/>
            <p:nvPr/>
          </p:nvSpPr>
          <p:spPr>
            <a:xfrm>
              <a:off x="2119182" y="1071099"/>
              <a:ext cx="494030" cy="133532"/>
            </a:xfrm>
            <a:prstGeom prst="rect">
              <a:avLst/>
            </a:prstGeom>
          </p:spPr>
          <p:txBody>
            <a:bodyPr vert="horz" wrap="square" lIns="0" tIns="20320" rIns="0" bIns="0" rtlCol="0">
              <a:spAutoFit/>
            </a:bodyPr>
            <a:lstStyle/>
            <a:p>
              <a:pPr marL="12700" marR="5080" indent="160655">
                <a:lnSpc>
                  <a:spcPts val="640"/>
                </a:lnSpc>
                <a:spcBef>
                  <a:spcPts val="160"/>
                </a:spcBef>
              </a:pPr>
              <a:r>
                <a:rPr sz="700" spc="-20" dirty="0">
                  <a:latin typeface="Times New Roman"/>
                  <a:cs typeface="Times New Roman"/>
                </a:rPr>
                <a:t>Load</a:t>
              </a:r>
              <a:r>
                <a:rPr sz="700" spc="500" dirty="0">
                  <a:latin typeface="Times New Roman"/>
                  <a:cs typeface="Times New Roman"/>
                </a:rPr>
                <a:t> </a:t>
              </a:r>
              <a:r>
                <a:rPr sz="700" dirty="0">
                  <a:latin typeface="Times New Roman"/>
                  <a:cs typeface="Times New Roman"/>
                </a:rPr>
                <a:t>Private</a:t>
              </a:r>
              <a:r>
                <a:rPr sz="700" spc="30" dirty="0">
                  <a:latin typeface="Times New Roman"/>
                  <a:cs typeface="Times New Roman"/>
                </a:rPr>
                <a:t> </a:t>
              </a:r>
              <a:r>
                <a:rPr sz="700" dirty="0">
                  <a:latin typeface="Times New Roman"/>
                  <a:cs typeface="Times New Roman"/>
                </a:rPr>
                <a:t>Key</a:t>
              </a:r>
              <a:r>
                <a:rPr sz="700" spc="30" dirty="0">
                  <a:latin typeface="Times New Roman"/>
                  <a:cs typeface="Times New Roman"/>
                </a:rPr>
                <a:t> </a:t>
              </a:r>
              <a:r>
                <a:rPr sz="700" spc="-20" dirty="0">
                  <a:latin typeface="Times New Roman"/>
                  <a:cs typeface="Times New Roman"/>
                </a:rPr>
                <a:t>File</a:t>
              </a:r>
              <a:endParaRPr sz="700" dirty="0">
                <a:latin typeface="Times New Roman"/>
                <a:cs typeface="Times New Roman"/>
              </a:endParaRPr>
            </a:p>
          </p:txBody>
        </p:sp>
        <p:grpSp>
          <p:nvGrpSpPr>
            <p:cNvPr id="21" name="object 18">
              <a:extLst>
                <a:ext uri="{FF2B5EF4-FFF2-40B4-BE49-F238E27FC236}">
                  <a16:creationId xmlns:a16="http://schemas.microsoft.com/office/drawing/2014/main" id="{91326FF2-3DD2-8422-6209-6D8BE2B88012}"/>
                </a:ext>
              </a:extLst>
            </p:cNvPr>
            <p:cNvGrpSpPr/>
            <p:nvPr/>
          </p:nvGrpSpPr>
          <p:grpSpPr>
            <a:xfrm>
              <a:off x="2764113" y="829671"/>
              <a:ext cx="1615440" cy="770890"/>
              <a:chOff x="2764113" y="829671"/>
              <a:chExt cx="1615440" cy="770890"/>
            </a:xfrm>
          </p:grpSpPr>
          <p:pic>
            <p:nvPicPr>
              <p:cNvPr id="22" name="object 19">
                <a:extLst>
                  <a:ext uri="{FF2B5EF4-FFF2-40B4-BE49-F238E27FC236}">
                    <a16:creationId xmlns:a16="http://schemas.microsoft.com/office/drawing/2014/main" id="{24FF4FED-FECF-6233-6E6E-19AC2C7088B8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764113" y="1022741"/>
                <a:ext cx="562047" cy="205941"/>
              </a:xfrm>
              <a:prstGeom prst="rect">
                <a:avLst/>
              </a:prstGeom>
            </p:spPr>
          </p:pic>
          <p:sp>
            <p:nvSpPr>
              <p:cNvPr id="23" name="object 20">
                <a:extLst>
                  <a:ext uri="{FF2B5EF4-FFF2-40B4-BE49-F238E27FC236}">
                    <a16:creationId xmlns:a16="http://schemas.microsoft.com/office/drawing/2014/main" id="{1075493D-90FA-EC1D-97C9-17E61FC9451F}"/>
                  </a:ext>
                </a:extLst>
              </p:cNvPr>
              <p:cNvSpPr/>
              <p:nvPr/>
            </p:nvSpPr>
            <p:spPr>
              <a:xfrm>
                <a:off x="2780475" y="1031204"/>
                <a:ext cx="529590" cy="172085"/>
              </a:xfrm>
              <a:custGeom>
                <a:avLst/>
                <a:gdLst/>
                <a:ahLst/>
                <a:cxnLst/>
                <a:rect l="l" t="t" r="r" b="b"/>
                <a:pathLst>
                  <a:path w="529589" h="172084">
                    <a:moveTo>
                      <a:pt x="507977" y="0"/>
                    </a:moveTo>
                    <a:lnTo>
                      <a:pt x="21452" y="0"/>
                    </a:lnTo>
                    <a:lnTo>
                      <a:pt x="13102" y="1685"/>
                    </a:lnTo>
                    <a:lnTo>
                      <a:pt x="6283" y="6283"/>
                    </a:lnTo>
                    <a:lnTo>
                      <a:pt x="1685" y="13102"/>
                    </a:lnTo>
                    <a:lnTo>
                      <a:pt x="0" y="21452"/>
                    </a:lnTo>
                    <a:lnTo>
                      <a:pt x="0" y="150165"/>
                    </a:lnTo>
                    <a:lnTo>
                      <a:pt x="1685" y="158515"/>
                    </a:lnTo>
                    <a:lnTo>
                      <a:pt x="6283" y="165334"/>
                    </a:lnTo>
                    <a:lnTo>
                      <a:pt x="13102" y="169931"/>
                    </a:lnTo>
                    <a:lnTo>
                      <a:pt x="21452" y="171617"/>
                    </a:lnTo>
                    <a:lnTo>
                      <a:pt x="507977" y="171617"/>
                    </a:lnTo>
                    <a:lnTo>
                      <a:pt x="516328" y="169931"/>
                    </a:lnTo>
                    <a:lnTo>
                      <a:pt x="523147" y="165334"/>
                    </a:lnTo>
                    <a:lnTo>
                      <a:pt x="527744" y="158515"/>
                    </a:lnTo>
                    <a:lnTo>
                      <a:pt x="529430" y="150165"/>
                    </a:lnTo>
                    <a:lnTo>
                      <a:pt x="529430" y="21452"/>
                    </a:lnTo>
                    <a:lnTo>
                      <a:pt x="527744" y="13102"/>
                    </a:lnTo>
                    <a:lnTo>
                      <a:pt x="523147" y="6283"/>
                    </a:lnTo>
                    <a:lnTo>
                      <a:pt x="516328" y="1685"/>
                    </a:lnTo>
                    <a:lnTo>
                      <a:pt x="507977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2800"/>
              </a:p>
            </p:txBody>
          </p:sp>
          <p:sp>
            <p:nvSpPr>
              <p:cNvPr id="24" name="object 21">
                <a:extLst>
                  <a:ext uri="{FF2B5EF4-FFF2-40B4-BE49-F238E27FC236}">
                    <a16:creationId xmlns:a16="http://schemas.microsoft.com/office/drawing/2014/main" id="{83E44D45-D3F2-A8BF-2017-B2D75FA66DF0}"/>
                  </a:ext>
                </a:extLst>
              </p:cNvPr>
              <p:cNvSpPr/>
              <p:nvPr/>
            </p:nvSpPr>
            <p:spPr>
              <a:xfrm>
                <a:off x="2780476" y="1031192"/>
                <a:ext cx="529590" cy="172085"/>
              </a:xfrm>
              <a:custGeom>
                <a:avLst/>
                <a:gdLst/>
                <a:ahLst/>
                <a:cxnLst/>
                <a:rect l="l" t="t" r="r" b="b"/>
                <a:pathLst>
                  <a:path w="529589" h="172084">
                    <a:moveTo>
                      <a:pt x="21452" y="0"/>
                    </a:moveTo>
                    <a:lnTo>
                      <a:pt x="507975" y="0"/>
                    </a:lnTo>
                    <a:lnTo>
                      <a:pt x="516326" y="1686"/>
                    </a:lnTo>
                    <a:lnTo>
                      <a:pt x="523145" y="6285"/>
                    </a:lnTo>
                    <a:lnTo>
                      <a:pt x="527742" y="13104"/>
                    </a:lnTo>
                    <a:lnTo>
                      <a:pt x="529427" y="21452"/>
                    </a:lnTo>
                    <a:lnTo>
                      <a:pt x="529427" y="150165"/>
                    </a:lnTo>
                    <a:lnTo>
                      <a:pt x="527742" y="158513"/>
                    </a:lnTo>
                    <a:lnTo>
                      <a:pt x="523145" y="165332"/>
                    </a:lnTo>
                    <a:lnTo>
                      <a:pt x="516326" y="169930"/>
                    </a:lnTo>
                    <a:lnTo>
                      <a:pt x="507975" y="171617"/>
                    </a:lnTo>
                    <a:lnTo>
                      <a:pt x="21452" y="171617"/>
                    </a:lnTo>
                    <a:lnTo>
                      <a:pt x="13100" y="169930"/>
                    </a:lnTo>
                    <a:lnTo>
                      <a:pt x="6282" y="165332"/>
                    </a:lnTo>
                    <a:lnTo>
                      <a:pt x="1685" y="158513"/>
                    </a:lnTo>
                    <a:lnTo>
                      <a:pt x="0" y="150165"/>
                    </a:lnTo>
                    <a:lnTo>
                      <a:pt x="0" y="21452"/>
                    </a:lnTo>
                    <a:lnTo>
                      <a:pt x="1685" y="13104"/>
                    </a:lnTo>
                    <a:lnTo>
                      <a:pt x="6282" y="6285"/>
                    </a:lnTo>
                    <a:lnTo>
                      <a:pt x="13100" y="1686"/>
                    </a:lnTo>
                    <a:lnTo>
                      <a:pt x="21452" y="0"/>
                    </a:lnTo>
                    <a:close/>
                  </a:path>
                </a:pathLst>
              </a:custGeom>
              <a:ln w="643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2800"/>
              </a:p>
            </p:txBody>
          </p:sp>
          <p:pic>
            <p:nvPicPr>
              <p:cNvPr id="25" name="object 22">
                <a:extLst>
                  <a:ext uri="{FF2B5EF4-FFF2-40B4-BE49-F238E27FC236}">
                    <a16:creationId xmlns:a16="http://schemas.microsoft.com/office/drawing/2014/main" id="{BE383F3B-3DC8-5415-A3BA-923D39C2023E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3506359" y="829671"/>
                <a:ext cx="872611" cy="770733"/>
              </a:xfrm>
              <a:prstGeom prst="rect">
                <a:avLst/>
              </a:prstGeom>
            </p:spPr>
          </p:pic>
        </p:grpSp>
        <p:sp>
          <p:nvSpPr>
            <p:cNvPr id="26" name="object 23">
              <a:extLst>
                <a:ext uri="{FF2B5EF4-FFF2-40B4-BE49-F238E27FC236}">
                  <a16:creationId xmlns:a16="http://schemas.microsoft.com/office/drawing/2014/main" id="{04EF2486-7993-C556-B276-204CD405B2D2}"/>
                </a:ext>
              </a:extLst>
            </p:cNvPr>
            <p:cNvSpPr txBox="1"/>
            <p:nvPr/>
          </p:nvSpPr>
          <p:spPr>
            <a:xfrm>
              <a:off x="2797526" y="1111859"/>
              <a:ext cx="495934" cy="93783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700" spc="-10" dirty="0">
                  <a:latin typeface="Times New Roman"/>
                  <a:cs typeface="Times New Roman"/>
                </a:rPr>
                <a:t>TLS</a:t>
              </a:r>
              <a:r>
                <a:rPr sz="700" spc="-15" dirty="0">
                  <a:latin typeface="Times New Roman"/>
                  <a:cs typeface="Times New Roman"/>
                </a:rPr>
                <a:t> </a:t>
              </a:r>
              <a:r>
                <a:rPr sz="700" spc="-10" dirty="0">
                  <a:latin typeface="Times New Roman"/>
                  <a:cs typeface="Times New Roman"/>
                </a:rPr>
                <a:t>Handshake</a:t>
              </a:r>
              <a:endParaRPr sz="700">
                <a:latin typeface="Times New Roman"/>
                <a:cs typeface="Times New Roman"/>
              </a:endParaRPr>
            </a:p>
          </p:txBody>
        </p:sp>
        <p:grpSp>
          <p:nvGrpSpPr>
            <p:cNvPr id="27" name="object 24">
              <a:extLst>
                <a:ext uri="{FF2B5EF4-FFF2-40B4-BE49-F238E27FC236}">
                  <a16:creationId xmlns:a16="http://schemas.microsoft.com/office/drawing/2014/main" id="{9340D903-9F0E-5711-078E-0B1A2B634DBC}"/>
                </a:ext>
              </a:extLst>
            </p:cNvPr>
            <p:cNvGrpSpPr/>
            <p:nvPr/>
          </p:nvGrpSpPr>
          <p:grpSpPr>
            <a:xfrm>
              <a:off x="1378300" y="1293039"/>
              <a:ext cx="390525" cy="245110"/>
              <a:chOff x="1378300" y="1293039"/>
              <a:chExt cx="390525" cy="245110"/>
            </a:xfrm>
          </p:grpSpPr>
          <p:pic>
            <p:nvPicPr>
              <p:cNvPr id="28" name="object 25">
                <a:extLst>
                  <a:ext uri="{FF2B5EF4-FFF2-40B4-BE49-F238E27FC236}">
                    <a16:creationId xmlns:a16="http://schemas.microsoft.com/office/drawing/2014/main" id="{8482E261-F0CD-7744-7D17-C0CECC195104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378300" y="1293039"/>
                <a:ext cx="390430" cy="244555"/>
              </a:xfrm>
              <a:prstGeom prst="rect">
                <a:avLst/>
              </a:prstGeom>
            </p:spPr>
          </p:pic>
          <p:sp>
            <p:nvSpPr>
              <p:cNvPr id="29" name="object 26">
                <a:extLst>
                  <a:ext uri="{FF2B5EF4-FFF2-40B4-BE49-F238E27FC236}">
                    <a16:creationId xmlns:a16="http://schemas.microsoft.com/office/drawing/2014/main" id="{F9F5D2AD-929B-5157-F6C1-2FB804B078FE}"/>
                  </a:ext>
                </a:extLst>
              </p:cNvPr>
              <p:cNvSpPr/>
              <p:nvPr/>
            </p:nvSpPr>
            <p:spPr>
              <a:xfrm>
                <a:off x="1397607" y="1300644"/>
                <a:ext cx="356235" cy="210820"/>
              </a:xfrm>
              <a:custGeom>
                <a:avLst/>
                <a:gdLst/>
                <a:ahLst/>
                <a:cxnLst/>
                <a:rect l="l" t="t" r="r" b="b"/>
                <a:pathLst>
                  <a:path w="356235" h="210819">
                    <a:moveTo>
                      <a:pt x="356106" y="0"/>
                    </a:moveTo>
                    <a:lnTo>
                      <a:pt x="0" y="0"/>
                    </a:lnTo>
                    <a:lnTo>
                      <a:pt x="0" y="210231"/>
                    </a:lnTo>
                    <a:lnTo>
                      <a:pt x="356106" y="210231"/>
                    </a:lnTo>
                    <a:lnTo>
                      <a:pt x="356106" y="0"/>
                    </a:lnTo>
                    <a:close/>
                  </a:path>
                </a:pathLst>
              </a:custGeom>
              <a:solidFill>
                <a:srgbClr val="80FF80"/>
              </a:solidFill>
            </p:spPr>
            <p:txBody>
              <a:bodyPr wrap="square" lIns="0" tIns="0" rIns="0" bIns="0" rtlCol="0"/>
              <a:lstStyle/>
              <a:p>
                <a:endParaRPr sz="2800"/>
              </a:p>
            </p:txBody>
          </p:sp>
          <p:sp>
            <p:nvSpPr>
              <p:cNvPr id="30" name="object 27">
                <a:extLst>
                  <a:ext uri="{FF2B5EF4-FFF2-40B4-BE49-F238E27FC236}">
                    <a16:creationId xmlns:a16="http://schemas.microsoft.com/office/drawing/2014/main" id="{967667CA-ECBE-F8AD-5187-B232936D3123}"/>
                  </a:ext>
                </a:extLst>
              </p:cNvPr>
              <p:cNvSpPr/>
              <p:nvPr/>
            </p:nvSpPr>
            <p:spPr>
              <a:xfrm>
                <a:off x="1397607" y="1300632"/>
                <a:ext cx="356235" cy="210820"/>
              </a:xfrm>
              <a:custGeom>
                <a:avLst/>
                <a:gdLst/>
                <a:ahLst/>
                <a:cxnLst/>
                <a:rect l="l" t="t" r="r" b="b"/>
                <a:pathLst>
                  <a:path w="356235" h="210819">
                    <a:moveTo>
                      <a:pt x="0" y="0"/>
                    </a:moveTo>
                    <a:lnTo>
                      <a:pt x="356106" y="0"/>
                    </a:lnTo>
                    <a:lnTo>
                      <a:pt x="356106" y="210231"/>
                    </a:lnTo>
                    <a:lnTo>
                      <a:pt x="0" y="210231"/>
                    </a:lnTo>
                    <a:lnTo>
                      <a:pt x="0" y="0"/>
                    </a:lnTo>
                    <a:close/>
                  </a:path>
                </a:pathLst>
              </a:custGeom>
              <a:ln w="643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2800"/>
              </a:p>
            </p:txBody>
          </p:sp>
        </p:grpSp>
        <p:sp>
          <p:nvSpPr>
            <p:cNvPr id="31" name="object 28">
              <a:extLst>
                <a:ext uri="{FF2B5EF4-FFF2-40B4-BE49-F238E27FC236}">
                  <a16:creationId xmlns:a16="http://schemas.microsoft.com/office/drawing/2014/main" id="{8BFDBB9F-DA46-B8EC-CB47-5776A6AFA465}"/>
                </a:ext>
              </a:extLst>
            </p:cNvPr>
            <p:cNvSpPr txBox="1"/>
            <p:nvPr/>
          </p:nvSpPr>
          <p:spPr>
            <a:xfrm>
              <a:off x="1397607" y="1300644"/>
              <a:ext cx="356235" cy="95241"/>
            </a:xfrm>
            <a:prstGeom prst="rect">
              <a:avLst/>
            </a:prstGeom>
            <a:solidFill>
              <a:srgbClr val="80FF80"/>
            </a:solidFill>
          </p:spPr>
          <p:txBody>
            <a:bodyPr vert="horz" wrap="square" lIns="0" tIns="17780" rIns="0" bIns="0" rtlCol="0">
              <a:spAutoFit/>
            </a:bodyPr>
            <a:lstStyle/>
            <a:p>
              <a:pPr marL="45720">
                <a:lnSpc>
                  <a:spcPct val="100000"/>
                </a:lnSpc>
                <a:spcBef>
                  <a:spcPts val="140"/>
                </a:spcBef>
              </a:pPr>
              <a:r>
                <a:rPr sz="700" b="1" spc="-10" dirty="0">
                  <a:latin typeface="Times New Roman"/>
                  <a:cs typeface="Times New Roman"/>
                </a:rPr>
                <a:t>PrivKey</a:t>
              </a:r>
              <a:endParaRPr sz="700" dirty="0">
                <a:latin typeface="Times New Roman"/>
                <a:cs typeface="Times New Roman"/>
              </a:endParaRPr>
            </a:p>
          </p:txBody>
        </p:sp>
        <p:sp>
          <p:nvSpPr>
            <p:cNvPr id="32" name="object 29">
              <a:extLst>
                <a:ext uri="{FF2B5EF4-FFF2-40B4-BE49-F238E27FC236}">
                  <a16:creationId xmlns:a16="http://schemas.microsoft.com/office/drawing/2014/main" id="{6CFF9796-ABED-A77A-842A-195F75FCB84B}"/>
                </a:ext>
              </a:extLst>
            </p:cNvPr>
            <p:cNvSpPr txBox="1"/>
            <p:nvPr/>
          </p:nvSpPr>
          <p:spPr>
            <a:xfrm>
              <a:off x="1400825" y="1384468"/>
              <a:ext cx="349885" cy="93783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77470">
                <a:lnSpc>
                  <a:spcPct val="100000"/>
                </a:lnSpc>
                <a:spcBef>
                  <a:spcPts val="125"/>
                </a:spcBef>
              </a:pPr>
              <a:r>
                <a:rPr sz="700" b="1" i="1" spc="-20" dirty="0">
                  <a:latin typeface="Times New Roman"/>
                  <a:cs typeface="Times New Roman"/>
                </a:rPr>
                <a:t>PATH</a:t>
              </a:r>
              <a:endParaRPr sz="700" dirty="0">
                <a:latin typeface="Times New Roman"/>
                <a:cs typeface="Times New Roman"/>
              </a:endParaRPr>
            </a:p>
          </p:txBody>
        </p:sp>
        <p:grpSp>
          <p:nvGrpSpPr>
            <p:cNvPr id="33" name="object 30">
              <a:extLst>
                <a:ext uri="{FF2B5EF4-FFF2-40B4-BE49-F238E27FC236}">
                  <a16:creationId xmlns:a16="http://schemas.microsoft.com/office/drawing/2014/main" id="{66037582-9D72-0E31-0E87-EF944108EADD}"/>
                </a:ext>
              </a:extLst>
            </p:cNvPr>
            <p:cNvGrpSpPr/>
            <p:nvPr/>
          </p:nvGrpSpPr>
          <p:grpSpPr>
            <a:xfrm>
              <a:off x="1936058" y="1293039"/>
              <a:ext cx="390525" cy="245110"/>
              <a:chOff x="1936058" y="1293039"/>
              <a:chExt cx="390525" cy="245110"/>
            </a:xfrm>
          </p:grpSpPr>
          <p:pic>
            <p:nvPicPr>
              <p:cNvPr id="34" name="object 31">
                <a:extLst>
                  <a:ext uri="{FF2B5EF4-FFF2-40B4-BE49-F238E27FC236}">
                    <a16:creationId xmlns:a16="http://schemas.microsoft.com/office/drawing/2014/main" id="{5F316EE0-8BB6-A2EF-6B4D-DA7B564BF810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936058" y="1293039"/>
                <a:ext cx="390430" cy="244555"/>
              </a:xfrm>
              <a:prstGeom prst="rect">
                <a:avLst/>
              </a:prstGeom>
            </p:spPr>
          </p:pic>
          <p:sp>
            <p:nvSpPr>
              <p:cNvPr id="35" name="object 32">
                <a:extLst>
                  <a:ext uri="{FF2B5EF4-FFF2-40B4-BE49-F238E27FC236}">
                    <a16:creationId xmlns:a16="http://schemas.microsoft.com/office/drawing/2014/main" id="{B444C194-2170-CBE7-A97B-201122609B24}"/>
                  </a:ext>
                </a:extLst>
              </p:cNvPr>
              <p:cNvSpPr/>
              <p:nvPr/>
            </p:nvSpPr>
            <p:spPr>
              <a:xfrm>
                <a:off x="1955365" y="1300644"/>
                <a:ext cx="356235" cy="210820"/>
              </a:xfrm>
              <a:custGeom>
                <a:avLst/>
                <a:gdLst/>
                <a:ahLst/>
                <a:cxnLst/>
                <a:rect l="l" t="t" r="r" b="b"/>
                <a:pathLst>
                  <a:path w="356235" h="210819">
                    <a:moveTo>
                      <a:pt x="356106" y="0"/>
                    </a:moveTo>
                    <a:lnTo>
                      <a:pt x="0" y="0"/>
                    </a:lnTo>
                    <a:lnTo>
                      <a:pt x="0" y="210231"/>
                    </a:lnTo>
                    <a:lnTo>
                      <a:pt x="356106" y="210231"/>
                    </a:lnTo>
                    <a:lnTo>
                      <a:pt x="356106" y="0"/>
                    </a:lnTo>
                    <a:close/>
                  </a:path>
                </a:pathLst>
              </a:custGeom>
              <a:solidFill>
                <a:srgbClr val="80FF80"/>
              </a:solidFill>
            </p:spPr>
            <p:txBody>
              <a:bodyPr wrap="square" lIns="0" tIns="0" rIns="0" bIns="0" rtlCol="0"/>
              <a:lstStyle/>
              <a:p>
                <a:endParaRPr sz="2800"/>
              </a:p>
            </p:txBody>
          </p:sp>
        </p:grpSp>
        <p:sp>
          <p:nvSpPr>
            <p:cNvPr id="36" name="object 33">
              <a:extLst>
                <a:ext uri="{FF2B5EF4-FFF2-40B4-BE49-F238E27FC236}">
                  <a16:creationId xmlns:a16="http://schemas.microsoft.com/office/drawing/2014/main" id="{B7AF97BA-6321-D133-03D6-4A3D26884E33}"/>
                </a:ext>
              </a:extLst>
            </p:cNvPr>
            <p:cNvSpPr txBox="1"/>
            <p:nvPr/>
          </p:nvSpPr>
          <p:spPr>
            <a:xfrm>
              <a:off x="1955364" y="1300632"/>
              <a:ext cx="356235" cy="149665"/>
            </a:xfrm>
            <a:prstGeom prst="rect">
              <a:avLst/>
            </a:prstGeom>
            <a:ln w="6435">
              <a:solidFill>
                <a:srgbClr val="000000"/>
              </a:solidFill>
            </a:ln>
          </p:spPr>
          <p:txBody>
            <a:bodyPr vert="horz" wrap="square" lIns="0" tIns="17780" rIns="0" bIns="0" rtlCol="0">
              <a:spAutoFit/>
            </a:bodyPr>
            <a:lstStyle/>
            <a:p>
              <a:pPr algn="ctr">
                <a:lnSpc>
                  <a:spcPts val="650"/>
                </a:lnSpc>
                <a:spcBef>
                  <a:spcPts val="140"/>
                </a:spcBef>
              </a:pPr>
              <a:r>
                <a:rPr sz="700" b="1" spc="-10" dirty="0">
                  <a:latin typeface="Times New Roman"/>
                  <a:cs typeface="Times New Roman"/>
                </a:rPr>
                <a:t>PrivKey</a:t>
              </a:r>
              <a:endParaRPr sz="700" dirty="0">
                <a:latin typeface="Times New Roman"/>
                <a:cs typeface="Times New Roman"/>
              </a:endParaRPr>
            </a:p>
            <a:p>
              <a:pPr algn="ctr">
                <a:lnSpc>
                  <a:spcPts val="650"/>
                </a:lnSpc>
              </a:pPr>
              <a:r>
                <a:rPr sz="700" b="1" i="1" spc="-25" dirty="0">
                  <a:latin typeface="Times New Roman"/>
                  <a:cs typeface="Times New Roman"/>
                </a:rPr>
                <a:t>FD</a:t>
              </a:r>
              <a:endParaRPr sz="700" dirty="0">
                <a:latin typeface="Times New Roman"/>
                <a:cs typeface="Times New Roman"/>
              </a:endParaRPr>
            </a:p>
          </p:txBody>
        </p:sp>
        <p:grpSp>
          <p:nvGrpSpPr>
            <p:cNvPr id="37" name="object 34">
              <a:extLst>
                <a:ext uri="{FF2B5EF4-FFF2-40B4-BE49-F238E27FC236}">
                  <a16:creationId xmlns:a16="http://schemas.microsoft.com/office/drawing/2014/main" id="{43F8EDAC-3729-33F9-2ACC-BE5C6D17A98A}"/>
                </a:ext>
              </a:extLst>
            </p:cNvPr>
            <p:cNvGrpSpPr/>
            <p:nvPr/>
          </p:nvGrpSpPr>
          <p:grpSpPr>
            <a:xfrm>
              <a:off x="2442330" y="1293039"/>
              <a:ext cx="390525" cy="245110"/>
              <a:chOff x="2442330" y="1293039"/>
              <a:chExt cx="390525" cy="245110"/>
            </a:xfrm>
          </p:grpSpPr>
          <p:pic>
            <p:nvPicPr>
              <p:cNvPr id="38" name="object 35">
                <a:extLst>
                  <a:ext uri="{FF2B5EF4-FFF2-40B4-BE49-F238E27FC236}">
                    <a16:creationId xmlns:a16="http://schemas.microsoft.com/office/drawing/2014/main" id="{CAA50030-E4AE-E83F-B83D-2D210DC90AB3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42330" y="1293039"/>
                <a:ext cx="390430" cy="244555"/>
              </a:xfrm>
              <a:prstGeom prst="rect">
                <a:avLst/>
              </a:prstGeom>
            </p:spPr>
          </p:pic>
          <p:sp>
            <p:nvSpPr>
              <p:cNvPr id="39" name="object 36">
                <a:extLst>
                  <a:ext uri="{FF2B5EF4-FFF2-40B4-BE49-F238E27FC236}">
                    <a16:creationId xmlns:a16="http://schemas.microsoft.com/office/drawing/2014/main" id="{1B6202F9-9B7C-7DD5-0743-F2E487A4D5D8}"/>
                  </a:ext>
                </a:extLst>
              </p:cNvPr>
              <p:cNvSpPr/>
              <p:nvPr/>
            </p:nvSpPr>
            <p:spPr>
              <a:xfrm>
                <a:off x="2461509" y="1300644"/>
                <a:ext cx="356235" cy="210820"/>
              </a:xfrm>
              <a:custGeom>
                <a:avLst/>
                <a:gdLst/>
                <a:ahLst/>
                <a:cxnLst/>
                <a:rect l="l" t="t" r="r" b="b"/>
                <a:pathLst>
                  <a:path w="356235" h="210819">
                    <a:moveTo>
                      <a:pt x="356106" y="0"/>
                    </a:moveTo>
                    <a:lnTo>
                      <a:pt x="0" y="0"/>
                    </a:lnTo>
                    <a:lnTo>
                      <a:pt x="0" y="210231"/>
                    </a:lnTo>
                    <a:lnTo>
                      <a:pt x="356106" y="210231"/>
                    </a:lnTo>
                    <a:lnTo>
                      <a:pt x="356106" y="0"/>
                    </a:lnTo>
                    <a:close/>
                  </a:path>
                </a:pathLst>
              </a:custGeom>
              <a:solidFill>
                <a:srgbClr val="80FF80"/>
              </a:solidFill>
            </p:spPr>
            <p:txBody>
              <a:bodyPr wrap="square" lIns="0" tIns="0" rIns="0" bIns="0" rtlCol="0"/>
              <a:lstStyle/>
              <a:p>
                <a:endParaRPr sz="2800"/>
              </a:p>
            </p:txBody>
          </p:sp>
        </p:grpSp>
        <p:sp>
          <p:nvSpPr>
            <p:cNvPr id="40" name="object 37">
              <a:extLst>
                <a:ext uri="{FF2B5EF4-FFF2-40B4-BE49-F238E27FC236}">
                  <a16:creationId xmlns:a16="http://schemas.microsoft.com/office/drawing/2014/main" id="{343E2A35-3879-3FF0-09B0-A5A367A9CB96}"/>
                </a:ext>
              </a:extLst>
            </p:cNvPr>
            <p:cNvSpPr txBox="1"/>
            <p:nvPr/>
          </p:nvSpPr>
          <p:spPr>
            <a:xfrm>
              <a:off x="2461508" y="1300632"/>
              <a:ext cx="356235" cy="149665"/>
            </a:xfrm>
            <a:prstGeom prst="rect">
              <a:avLst/>
            </a:prstGeom>
            <a:ln w="6435">
              <a:solidFill>
                <a:srgbClr val="000000"/>
              </a:solidFill>
            </a:ln>
          </p:spPr>
          <p:txBody>
            <a:bodyPr vert="horz" wrap="square" lIns="0" tIns="17780" rIns="0" bIns="0" rtlCol="0">
              <a:spAutoFit/>
            </a:bodyPr>
            <a:lstStyle/>
            <a:p>
              <a:pPr marL="45720">
                <a:lnSpc>
                  <a:spcPts val="650"/>
                </a:lnSpc>
                <a:spcBef>
                  <a:spcPts val="140"/>
                </a:spcBef>
              </a:pPr>
              <a:r>
                <a:rPr sz="700" b="1" spc="-10" dirty="0">
                  <a:latin typeface="Times New Roman"/>
                  <a:cs typeface="Times New Roman"/>
                </a:rPr>
                <a:t>PrivKey</a:t>
              </a:r>
              <a:endParaRPr sz="700" dirty="0">
                <a:latin typeface="Times New Roman"/>
                <a:cs typeface="Times New Roman"/>
              </a:endParaRPr>
            </a:p>
            <a:p>
              <a:pPr marL="108585">
                <a:lnSpc>
                  <a:spcPts val="650"/>
                </a:lnSpc>
              </a:pPr>
              <a:r>
                <a:rPr sz="700" b="1" i="1" spc="-25" dirty="0">
                  <a:latin typeface="Times New Roman"/>
                  <a:cs typeface="Times New Roman"/>
                </a:rPr>
                <a:t>PTR</a:t>
              </a:r>
              <a:endParaRPr sz="700" dirty="0">
                <a:latin typeface="Times New Roman"/>
                <a:cs typeface="Times New Roman"/>
              </a:endParaRPr>
            </a:p>
          </p:txBody>
        </p:sp>
        <p:grpSp>
          <p:nvGrpSpPr>
            <p:cNvPr id="41" name="object 38">
              <a:extLst>
                <a:ext uri="{FF2B5EF4-FFF2-40B4-BE49-F238E27FC236}">
                  <a16:creationId xmlns:a16="http://schemas.microsoft.com/office/drawing/2014/main" id="{4B7700E5-6497-B403-BB2E-1F317F9EAD09}"/>
                </a:ext>
              </a:extLst>
            </p:cNvPr>
            <p:cNvGrpSpPr/>
            <p:nvPr/>
          </p:nvGrpSpPr>
          <p:grpSpPr>
            <a:xfrm>
              <a:off x="2914278" y="1293039"/>
              <a:ext cx="472440" cy="245110"/>
              <a:chOff x="2914278" y="1293039"/>
              <a:chExt cx="472440" cy="245110"/>
            </a:xfrm>
          </p:grpSpPr>
          <p:pic>
            <p:nvPicPr>
              <p:cNvPr id="42" name="object 39">
                <a:extLst>
                  <a:ext uri="{FF2B5EF4-FFF2-40B4-BE49-F238E27FC236}">
                    <a16:creationId xmlns:a16="http://schemas.microsoft.com/office/drawing/2014/main" id="{2B068925-2C40-E423-F0BD-403F803D5246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914278" y="1293039"/>
                <a:ext cx="471948" cy="244555"/>
              </a:xfrm>
              <a:prstGeom prst="rect">
                <a:avLst/>
              </a:prstGeom>
            </p:spPr>
          </p:pic>
          <p:sp>
            <p:nvSpPr>
              <p:cNvPr id="43" name="object 40">
                <a:extLst>
                  <a:ext uri="{FF2B5EF4-FFF2-40B4-BE49-F238E27FC236}">
                    <a16:creationId xmlns:a16="http://schemas.microsoft.com/office/drawing/2014/main" id="{2ACE724A-DFC4-8E98-D0D1-959FF52FFF27}"/>
                  </a:ext>
                </a:extLst>
              </p:cNvPr>
              <p:cNvSpPr/>
              <p:nvPr/>
            </p:nvSpPr>
            <p:spPr>
              <a:xfrm>
                <a:off x="2933585" y="1300644"/>
                <a:ext cx="438150" cy="210820"/>
              </a:xfrm>
              <a:custGeom>
                <a:avLst/>
                <a:gdLst/>
                <a:ahLst/>
                <a:cxnLst/>
                <a:rect l="l" t="t" r="r" b="b"/>
                <a:pathLst>
                  <a:path w="438150" h="210819">
                    <a:moveTo>
                      <a:pt x="437591" y="0"/>
                    </a:moveTo>
                    <a:lnTo>
                      <a:pt x="0" y="0"/>
                    </a:lnTo>
                    <a:lnTo>
                      <a:pt x="0" y="210231"/>
                    </a:lnTo>
                    <a:lnTo>
                      <a:pt x="437591" y="210231"/>
                    </a:lnTo>
                    <a:lnTo>
                      <a:pt x="437591" y="0"/>
                    </a:lnTo>
                    <a:close/>
                  </a:path>
                </a:pathLst>
              </a:custGeom>
              <a:solidFill>
                <a:srgbClr val="80FF80"/>
              </a:solidFill>
            </p:spPr>
            <p:txBody>
              <a:bodyPr wrap="square" lIns="0" tIns="0" rIns="0" bIns="0" rtlCol="0"/>
              <a:lstStyle/>
              <a:p>
                <a:endParaRPr sz="2800"/>
              </a:p>
            </p:txBody>
          </p:sp>
        </p:grpSp>
        <p:sp>
          <p:nvSpPr>
            <p:cNvPr id="44" name="object 41">
              <a:extLst>
                <a:ext uri="{FF2B5EF4-FFF2-40B4-BE49-F238E27FC236}">
                  <a16:creationId xmlns:a16="http://schemas.microsoft.com/office/drawing/2014/main" id="{4B69CA11-FEC3-CF3E-C52D-9D1D6000019E}"/>
                </a:ext>
              </a:extLst>
            </p:cNvPr>
            <p:cNvSpPr txBox="1"/>
            <p:nvPr/>
          </p:nvSpPr>
          <p:spPr>
            <a:xfrm>
              <a:off x="2933585" y="1300632"/>
              <a:ext cx="438150" cy="149665"/>
            </a:xfrm>
            <a:prstGeom prst="rect">
              <a:avLst/>
            </a:prstGeom>
            <a:ln w="6435">
              <a:solidFill>
                <a:srgbClr val="000000"/>
              </a:solidFill>
            </a:ln>
          </p:spPr>
          <p:txBody>
            <a:bodyPr vert="horz" wrap="square" lIns="0" tIns="17780" rIns="0" bIns="0" rtlCol="0">
              <a:spAutoFit/>
            </a:bodyPr>
            <a:lstStyle/>
            <a:p>
              <a:pPr algn="ctr">
                <a:lnSpc>
                  <a:spcPts val="650"/>
                </a:lnSpc>
                <a:spcBef>
                  <a:spcPts val="140"/>
                </a:spcBef>
              </a:pPr>
              <a:r>
                <a:rPr sz="700" b="1" spc="10" dirty="0">
                  <a:latin typeface="Times New Roman"/>
                  <a:cs typeface="Times New Roman"/>
                </a:rPr>
                <a:t>Session</a:t>
              </a:r>
              <a:r>
                <a:rPr sz="700" b="1" spc="140" dirty="0">
                  <a:latin typeface="Times New Roman"/>
                  <a:cs typeface="Times New Roman"/>
                </a:rPr>
                <a:t> </a:t>
              </a:r>
              <a:r>
                <a:rPr sz="700" b="1" spc="-25" dirty="0">
                  <a:latin typeface="Times New Roman"/>
                  <a:cs typeface="Times New Roman"/>
                </a:rPr>
                <a:t>Key</a:t>
              </a:r>
              <a:endParaRPr sz="700">
                <a:latin typeface="Times New Roman"/>
                <a:cs typeface="Times New Roman"/>
              </a:endParaRPr>
            </a:p>
            <a:p>
              <a:pPr algn="ctr">
                <a:lnSpc>
                  <a:spcPts val="650"/>
                </a:lnSpc>
              </a:pPr>
              <a:r>
                <a:rPr sz="700" b="1" i="1" spc="-25" dirty="0">
                  <a:latin typeface="Times New Roman"/>
                  <a:cs typeface="Times New Roman"/>
                </a:rPr>
                <a:t>PTR</a:t>
              </a:r>
              <a:endParaRPr sz="700">
                <a:latin typeface="Times New Roman"/>
                <a:cs typeface="Times New Roman"/>
              </a:endParaRPr>
            </a:p>
          </p:txBody>
        </p:sp>
        <p:grpSp>
          <p:nvGrpSpPr>
            <p:cNvPr id="45" name="object 42">
              <a:extLst>
                <a:ext uri="{FF2B5EF4-FFF2-40B4-BE49-F238E27FC236}">
                  <a16:creationId xmlns:a16="http://schemas.microsoft.com/office/drawing/2014/main" id="{6AC5BA4E-383E-FC53-2FB2-8AA5F9F7E6D2}"/>
                </a:ext>
              </a:extLst>
            </p:cNvPr>
            <p:cNvGrpSpPr/>
            <p:nvPr/>
          </p:nvGrpSpPr>
          <p:grpSpPr>
            <a:xfrm>
              <a:off x="1691502" y="834973"/>
              <a:ext cx="2639060" cy="720090"/>
              <a:chOff x="1691502" y="834973"/>
              <a:chExt cx="2639060" cy="720090"/>
            </a:xfrm>
          </p:grpSpPr>
          <p:pic>
            <p:nvPicPr>
              <p:cNvPr id="46" name="object 43">
                <a:extLst>
                  <a:ext uri="{FF2B5EF4-FFF2-40B4-BE49-F238E27FC236}">
                    <a16:creationId xmlns:a16="http://schemas.microsoft.com/office/drawing/2014/main" id="{9AF456C6-65D1-1674-B79F-3464C659ED12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691502" y="1421752"/>
                <a:ext cx="102970" cy="128713"/>
              </a:xfrm>
              <a:prstGeom prst="rect">
                <a:avLst/>
              </a:prstGeom>
            </p:spPr>
          </p:pic>
          <p:pic>
            <p:nvPicPr>
              <p:cNvPr id="47" name="object 44">
                <a:extLst>
                  <a:ext uri="{FF2B5EF4-FFF2-40B4-BE49-F238E27FC236}">
                    <a16:creationId xmlns:a16="http://schemas.microsoft.com/office/drawing/2014/main" id="{86676530-E7F5-CF69-B5F4-EA2AC7284950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07591" y="1427886"/>
                <a:ext cx="73023" cy="99924"/>
              </a:xfrm>
              <a:prstGeom prst="rect">
                <a:avLst/>
              </a:prstGeom>
            </p:spPr>
          </p:pic>
          <p:pic>
            <p:nvPicPr>
              <p:cNvPr id="48" name="object 45">
                <a:extLst>
                  <a:ext uri="{FF2B5EF4-FFF2-40B4-BE49-F238E27FC236}">
                    <a16:creationId xmlns:a16="http://schemas.microsoft.com/office/drawing/2014/main" id="{33429215-9F60-41B6-43DE-92C9D49DB35D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249260" y="1426043"/>
                <a:ext cx="102970" cy="128713"/>
              </a:xfrm>
              <a:prstGeom prst="rect">
                <a:avLst/>
              </a:prstGeom>
            </p:spPr>
          </p:pic>
          <p:pic>
            <p:nvPicPr>
              <p:cNvPr id="49" name="object 46">
                <a:extLst>
                  <a:ext uri="{FF2B5EF4-FFF2-40B4-BE49-F238E27FC236}">
                    <a16:creationId xmlns:a16="http://schemas.microsoft.com/office/drawing/2014/main" id="{BA3AD34F-BCC4-BAD2-505F-3FACA01442BE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263204" y="1431276"/>
                <a:ext cx="73023" cy="99967"/>
              </a:xfrm>
              <a:prstGeom prst="rect">
                <a:avLst/>
              </a:prstGeom>
            </p:spPr>
          </p:pic>
          <p:pic>
            <p:nvPicPr>
              <p:cNvPr id="50" name="object 47">
                <a:extLst>
                  <a:ext uri="{FF2B5EF4-FFF2-40B4-BE49-F238E27FC236}">
                    <a16:creationId xmlns:a16="http://schemas.microsoft.com/office/drawing/2014/main" id="{15E64AE6-3EF4-60BC-C989-92496BC74D5F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764113" y="1426043"/>
                <a:ext cx="102970" cy="128713"/>
              </a:xfrm>
              <a:prstGeom prst="rect">
                <a:avLst/>
              </a:prstGeom>
            </p:spPr>
          </p:pic>
          <p:pic>
            <p:nvPicPr>
              <p:cNvPr id="51" name="object 48">
                <a:extLst>
                  <a:ext uri="{FF2B5EF4-FFF2-40B4-BE49-F238E27FC236}">
                    <a16:creationId xmlns:a16="http://schemas.microsoft.com/office/drawing/2014/main" id="{A2AB1B60-FB41-2241-87AC-27BF3621072F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777258" y="1431276"/>
                <a:ext cx="73019" cy="99967"/>
              </a:xfrm>
              <a:prstGeom prst="rect">
                <a:avLst/>
              </a:prstGeom>
            </p:spPr>
          </p:pic>
          <p:pic>
            <p:nvPicPr>
              <p:cNvPr id="52" name="object 49">
                <a:extLst>
                  <a:ext uri="{FF2B5EF4-FFF2-40B4-BE49-F238E27FC236}">
                    <a16:creationId xmlns:a16="http://schemas.microsoft.com/office/drawing/2014/main" id="{3A9FFEA3-1CD0-65CB-7008-2C8102E67F2A}"/>
                  </a:ext>
                </a:extLst>
              </p:cNvPr>
              <p:cNvPicPr/>
              <p:nvPr/>
            </p:nvPicPr>
            <p:blipFill>
              <a:blip r:embed="rId21" cstate="print"/>
              <a:stretch>
                <a:fillRect/>
              </a:stretch>
            </p:blipFill>
            <p:spPr>
              <a:xfrm>
                <a:off x="3308999" y="1426043"/>
                <a:ext cx="102970" cy="128713"/>
              </a:xfrm>
              <a:prstGeom prst="rect">
                <a:avLst/>
              </a:prstGeom>
            </p:spPr>
          </p:pic>
          <p:pic>
            <p:nvPicPr>
              <p:cNvPr id="53" name="object 50">
                <a:extLst>
                  <a:ext uri="{FF2B5EF4-FFF2-40B4-BE49-F238E27FC236}">
                    <a16:creationId xmlns:a16="http://schemas.microsoft.com/office/drawing/2014/main" id="{9C0FC3E9-DDC8-AE4E-0D0C-CBC8ED9620D9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3325088" y="1431276"/>
                <a:ext cx="73023" cy="99967"/>
              </a:xfrm>
              <a:prstGeom prst="rect">
                <a:avLst/>
              </a:prstGeom>
            </p:spPr>
          </p:pic>
          <p:sp>
            <p:nvSpPr>
              <p:cNvPr id="54" name="object 51">
                <a:extLst>
                  <a:ext uri="{FF2B5EF4-FFF2-40B4-BE49-F238E27FC236}">
                    <a16:creationId xmlns:a16="http://schemas.microsoft.com/office/drawing/2014/main" id="{3879B557-11CF-376F-3BD5-BF050D93526A}"/>
                  </a:ext>
                </a:extLst>
              </p:cNvPr>
              <p:cNvSpPr/>
              <p:nvPr/>
            </p:nvSpPr>
            <p:spPr>
              <a:xfrm>
                <a:off x="3523521" y="838450"/>
                <a:ext cx="803910" cy="708025"/>
              </a:xfrm>
              <a:custGeom>
                <a:avLst/>
                <a:gdLst/>
                <a:ahLst/>
                <a:cxnLst/>
                <a:rect l="l" t="t" r="r" b="b"/>
                <a:pathLst>
                  <a:path w="803910" h="708025">
                    <a:moveTo>
                      <a:pt x="782017" y="0"/>
                    </a:moveTo>
                    <a:lnTo>
                      <a:pt x="21452" y="0"/>
                    </a:lnTo>
                    <a:lnTo>
                      <a:pt x="13102" y="1685"/>
                    </a:lnTo>
                    <a:lnTo>
                      <a:pt x="6283" y="6283"/>
                    </a:lnTo>
                    <a:lnTo>
                      <a:pt x="1685" y="13102"/>
                    </a:lnTo>
                    <a:lnTo>
                      <a:pt x="0" y="21452"/>
                    </a:lnTo>
                    <a:lnTo>
                      <a:pt x="0" y="686136"/>
                    </a:lnTo>
                    <a:lnTo>
                      <a:pt x="1685" y="694486"/>
                    </a:lnTo>
                    <a:lnTo>
                      <a:pt x="6283" y="701305"/>
                    </a:lnTo>
                    <a:lnTo>
                      <a:pt x="13102" y="705903"/>
                    </a:lnTo>
                    <a:lnTo>
                      <a:pt x="21452" y="707589"/>
                    </a:lnTo>
                    <a:lnTo>
                      <a:pt x="782017" y="707589"/>
                    </a:lnTo>
                    <a:lnTo>
                      <a:pt x="790367" y="705903"/>
                    </a:lnTo>
                    <a:lnTo>
                      <a:pt x="797185" y="701305"/>
                    </a:lnTo>
                    <a:lnTo>
                      <a:pt x="801783" y="694486"/>
                    </a:lnTo>
                    <a:lnTo>
                      <a:pt x="803469" y="686136"/>
                    </a:lnTo>
                    <a:lnTo>
                      <a:pt x="803469" y="21452"/>
                    </a:lnTo>
                    <a:lnTo>
                      <a:pt x="801783" y="13102"/>
                    </a:lnTo>
                    <a:lnTo>
                      <a:pt x="797185" y="6283"/>
                    </a:lnTo>
                    <a:lnTo>
                      <a:pt x="790367" y="1685"/>
                    </a:lnTo>
                    <a:lnTo>
                      <a:pt x="782017" y="0"/>
                    </a:lnTo>
                    <a:close/>
                  </a:path>
                </a:pathLst>
              </a:custGeom>
              <a:solidFill>
                <a:srgbClr val="F2FFFF"/>
              </a:solidFill>
            </p:spPr>
            <p:txBody>
              <a:bodyPr wrap="square" lIns="0" tIns="0" rIns="0" bIns="0" rtlCol="0"/>
              <a:lstStyle/>
              <a:p>
                <a:endParaRPr sz="2800"/>
              </a:p>
            </p:txBody>
          </p:sp>
          <p:sp>
            <p:nvSpPr>
              <p:cNvPr id="55" name="object 52">
                <a:extLst>
                  <a:ext uri="{FF2B5EF4-FFF2-40B4-BE49-F238E27FC236}">
                    <a16:creationId xmlns:a16="http://schemas.microsoft.com/office/drawing/2014/main" id="{5B836894-4E7D-06DE-429B-F6A837945C75}"/>
                  </a:ext>
                </a:extLst>
              </p:cNvPr>
              <p:cNvSpPr/>
              <p:nvPr/>
            </p:nvSpPr>
            <p:spPr>
              <a:xfrm>
                <a:off x="3523521" y="838466"/>
                <a:ext cx="803910" cy="708025"/>
              </a:xfrm>
              <a:custGeom>
                <a:avLst/>
                <a:gdLst/>
                <a:ahLst/>
                <a:cxnLst/>
                <a:rect l="l" t="t" r="r" b="b"/>
                <a:pathLst>
                  <a:path w="803910" h="708025">
                    <a:moveTo>
                      <a:pt x="21452" y="0"/>
                    </a:moveTo>
                    <a:lnTo>
                      <a:pt x="782018" y="0"/>
                    </a:lnTo>
                    <a:lnTo>
                      <a:pt x="790368" y="1680"/>
                    </a:lnTo>
                    <a:lnTo>
                      <a:pt x="797187" y="6269"/>
                    </a:lnTo>
                    <a:lnTo>
                      <a:pt x="801784" y="13086"/>
                    </a:lnTo>
                    <a:lnTo>
                      <a:pt x="803470" y="21452"/>
                    </a:lnTo>
                    <a:lnTo>
                      <a:pt x="803470" y="686127"/>
                    </a:lnTo>
                    <a:lnTo>
                      <a:pt x="801784" y="694474"/>
                    </a:lnTo>
                    <a:lnTo>
                      <a:pt x="797187" y="701294"/>
                    </a:lnTo>
                    <a:lnTo>
                      <a:pt x="790368" y="705892"/>
                    </a:lnTo>
                    <a:lnTo>
                      <a:pt x="782018" y="707579"/>
                    </a:lnTo>
                    <a:lnTo>
                      <a:pt x="21452" y="707579"/>
                    </a:lnTo>
                    <a:lnTo>
                      <a:pt x="13102" y="705892"/>
                    </a:lnTo>
                    <a:lnTo>
                      <a:pt x="6283" y="701294"/>
                    </a:lnTo>
                    <a:lnTo>
                      <a:pt x="1686" y="694474"/>
                    </a:lnTo>
                    <a:lnTo>
                      <a:pt x="0" y="686127"/>
                    </a:lnTo>
                    <a:lnTo>
                      <a:pt x="0" y="21452"/>
                    </a:lnTo>
                    <a:lnTo>
                      <a:pt x="1686" y="13086"/>
                    </a:lnTo>
                    <a:lnTo>
                      <a:pt x="6283" y="6269"/>
                    </a:lnTo>
                    <a:lnTo>
                      <a:pt x="13102" y="1680"/>
                    </a:lnTo>
                    <a:lnTo>
                      <a:pt x="21452" y="0"/>
                    </a:lnTo>
                    <a:close/>
                  </a:path>
                </a:pathLst>
              </a:custGeom>
              <a:ln w="643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2800"/>
              </a:p>
            </p:txBody>
          </p:sp>
          <p:pic>
            <p:nvPicPr>
              <p:cNvPr id="56" name="object 53">
                <a:extLst>
                  <a:ext uri="{FF2B5EF4-FFF2-40B4-BE49-F238E27FC236}">
                    <a16:creationId xmlns:a16="http://schemas.microsoft.com/office/drawing/2014/main" id="{CF6DB9D0-F812-2D66-CEA9-5DC02CAA5E9D}"/>
                  </a:ext>
                </a:extLst>
              </p:cNvPr>
              <p:cNvPicPr/>
              <p:nvPr/>
            </p:nvPicPr>
            <p:blipFill>
              <a:blip r:embed="rId22" cstate="print"/>
              <a:stretch>
                <a:fillRect/>
              </a:stretch>
            </p:blipFill>
            <p:spPr>
              <a:xfrm>
                <a:off x="3617910" y="971256"/>
                <a:ext cx="634985" cy="205941"/>
              </a:xfrm>
              <a:prstGeom prst="rect">
                <a:avLst/>
              </a:prstGeom>
            </p:spPr>
          </p:pic>
          <p:sp>
            <p:nvSpPr>
              <p:cNvPr id="57" name="object 54">
                <a:extLst>
                  <a:ext uri="{FF2B5EF4-FFF2-40B4-BE49-F238E27FC236}">
                    <a16:creationId xmlns:a16="http://schemas.microsoft.com/office/drawing/2014/main" id="{DA23E315-8F4E-D74A-9205-3CB2F455591F}"/>
                  </a:ext>
                </a:extLst>
              </p:cNvPr>
              <p:cNvSpPr/>
              <p:nvPr/>
            </p:nvSpPr>
            <p:spPr>
              <a:xfrm>
                <a:off x="3636000" y="979837"/>
                <a:ext cx="598805" cy="172085"/>
              </a:xfrm>
              <a:custGeom>
                <a:avLst/>
                <a:gdLst/>
                <a:ahLst/>
                <a:cxnLst/>
                <a:rect l="l" t="t" r="r" b="b"/>
                <a:pathLst>
                  <a:path w="598804" h="172084">
                    <a:moveTo>
                      <a:pt x="577087" y="0"/>
                    </a:moveTo>
                    <a:lnTo>
                      <a:pt x="21452" y="0"/>
                    </a:lnTo>
                    <a:lnTo>
                      <a:pt x="13102" y="1685"/>
                    </a:lnTo>
                    <a:lnTo>
                      <a:pt x="6283" y="6283"/>
                    </a:lnTo>
                    <a:lnTo>
                      <a:pt x="1685" y="13102"/>
                    </a:lnTo>
                    <a:lnTo>
                      <a:pt x="0" y="21452"/>
                    </a:lnTo>
                    <a:lnTo>
                      <a:pt x="0" y="150165"/>
                    </a:lnTo>
                    <a:lnTo>
                      <a:pt x="1685" y="158515"/>
                    </a:lnTo>
                    <a:lnTo>
                      <a:pt x="6283" y="165334"/>
                    </a:lnTo>
                    <a:lnTo>
                      <a:pt x="13102" y="169931"/>
                    </a:lnTo>
                    <a:lnTo>
                      <a:pt x="21452" y="171617"/>
                    </a:lnTo>
                    <a:lnTo>
                      <a:pt x="577087" y="171617"/>
                    </a:lnTo>
                    <a:lnTo>
                      <a:pt x="585437" y="169931"/>
                    </a:lnTo>
                    <a:lnTo>
                      <a:pt x="592256" y="165334"/>
                    </a:lnTo>
                    <a:lnTo>
                      <a:pt x="596853" y="158515"/>
                    </a:lnTo>
                    <a:lnTo>
                      <a:pt x="598539" y="150165"/>
                    </a:lnTo>
                    <a:lnTo>
                      <a:pt x="598539" y="21452"/>
                    </a:lnTo>
                    <a:lnTo>
                      <a:pt x="596853" y="13102"/>
                    </a:lnTo>
                    <a:lnTo>
                      <a:pt x="592256" y="6283"/>
                    </a:lnTo>
                    <a:lnTo>
                      <a:pt x="585437" y="1685"/>
                    </a:lnTo>
                    <a:lnTo>
                      <a:pt x="577087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2800"/>
              </a:p>
            </p:txBody>
          </p:sp>
          <p:sp>
            <p:nvSpPr>
              <p:cNvPr id="58" name="object 55">
                <a:extLst>
                  <a:ext uri="{FF2B5EF4-FFF2-40B4-BE49-F238E27FC236}">
                    <a16:creationId xmlns:a16="http://schemas.microsoft.com/office/drawing/2014/main" id="{991D23C2-C4F4-D5AD-F1A5-624CA4D2F54B}"/>
                  </a:ext>
                </a:extLst>
              </p:cNvPr>
              <p:cNvSpPr/>
              <p:nvPr/>
            </p:nvSpPr>
            <p:spPr>
              <a:xfrm>
                <a:off x="3635999" y="979836"/>
                <a:ext cx="598805" cy="172085"/>
              </a:xfrm>
              <a:custGeom>
                <a:avLst/>
                <a:gdLst/>
                <a:ahLst/>
                <a:cxnLst/>
                <a:rect l="l" t="t" r="r" b="b"/>
                <a:pathLst>
                  <a:path w="598804" h="172084">
                    <a:moveTo>
                      <a:pt x="21452" y="0"/>
                    </a:moveTo>
                    <a:lnTo>
                      <a:pt x="577085" y="0"/>
                    </a:lnTo>
                    <a:lnTo>
                      <a:pt x="585436" y="1686"/>
                    </a:lnTo>
                    <a:lnTo>
                      <a:pt x="592255" y="6285"/>
                    </a:lnTo>
                    <a:lnTo>
                      <a:pt x="596852" y="13104"/>
                    </a:lnTo>
                    <a:lnTo>
                      <a:pt x="598537" y="21452"/>
                    </a:lnTo>
                    <a:lnTo>
                      <a:pt x="598537" y="150165"/>
                    </a:lnTo>
                    <a:lnTo>
                      <a:pt x="596852" y="158513"/>
                    </a:lnTo>
                    <a:lnTo>
                      <a:pt x="592255" y="165332"/>
                    </a:lnTo>
                    <a:lnTo>
                      <a:pt x="585436" y="169930"/>
                    </a:lnTo>
                    <a:lnTo>
                      <a:pt x="577085" y="171617"/>
                    </a:lnTo>
                    <a:lnTo>
                      <a:pt x="21452" y="171617"/>
                    </a:lnTo>
                    <a:lnTo>
                      <a:pt x="13102" y="169930"/>
                    </a:lnTo>
                    <a:lnTo>
                      <a:pt x="6283" y="165332"/>
                    </a:lnTo>
                    <a:lnTo>
                      <a:pt x="1686" y="158513"/>
                    </a:lnTo>
                    <a:lnTo>
                      <a:pt x="0" y="150165"/>
                    </a:lnTo>
                    <a:lnTo>
                      <a:pt x="0" y="21452"/>
                    </a:lnTo>
                    <a:lnTo>
                      <a:pt x="1686" y="13104"/>
                    </a:lnTo>
                    <a:lnTo>
                      <a:pt x="6283" y="6285"/>
                    </a:lnTo>
                    <a:lnTo>
                      <a:pt x="13102" y="1686"/>
                    </a:lnTo>
                    <a:lnTo>
                      <a:pt x="21452" y="0"/>
                    </a:lnTo>
                    <a:close/>
                  </a:path>
                </a:pathLst>
              </a:custGeom>
              <a:ln w="6435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2800"/>
              </a:p>
            </p:txBody>
          </p:sp>
        </p:grpSp>
        <p:sp>
          <p:nvSpPr>
            <p:cNvPr id="59" name="object 56">
              <a:extLst>
                <a:ext uri="{FF2B5EF4-FFF2-40B4-BE49-F238E27FC236}">
                  <a16:creationId xmlns:a16="http://schemas.microsoft.com/office/drawing/2014/main" id="{158FA214-AC7D-D010-3841-093ACEF2B3CC}"/>
                </a:ext>
              </a:extLst>
            </p:cNvPr>
            <p:cNvSpPr txBox="1"/>
            <p:nvPr/>
          </p:nvSpPr>
          <p:spPr>
            <a:xfrm>
              <a:off x="2081392" y="889780"/>
              <a:ext cx="704850" cy="93783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700" b="1" spc="-10" dirty="0">
                  <a:latin typeface="Times New Roman"/>
                  <a:cs typeface="Times New Roman"/>
                </a:rPr>
                <a:t>DOM_HANDSHAKE</a:t>
              </a:r>
              <a:endParaRPr sz="700" dirty="0">
                <a:latin typeface="Times New Roman"/>
                <a:cs typeface="Times New Roman"/>
              </a:endParaRPr>
            </a:p>
          </p:txBody>
        </p:sp>
        <p:sp>
          <p:nvSpPr>
            <p:cNvPr id="60" name="object 57">
              <a:extLst>
                <a:ext uri="{FF2B5EF4-FFF2-40B4-BE49-F238E27FC236}">
                  <a16:creationId xmlns:a16="http://schemas.microsoft.com/office/drawing/2014/main" id="{F4E90C6E-5E21-7EE8-3D82-EFFF2E0B0C9E}"/>
                </a:ext>
              </a:extLst>
            </p:cNvPr>
            <p:cNvSpPr txBox="1"/>
            <p:nvPr/>
          </p:nvSpPr>
          <p:spPr>
            <a:xfrm>
              <a:off x="3607575" y="850041"/>
              <a:ext cx="635635" cy="278336"/>
            </a:xfrm>
            <a:prstGeom prst="rect">
              <a:avLst/>
            </a:prstGeom>
          </p:spPr>
          <p:txBody>
            <a:bodyPr vert="horz" wrap="square" lIns="0" tIns="52069" rIns="0" bIns="0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409"/>
                </a:spcBef>
              </a:pPr>
              <a:r>
                <a:rPr sz="700" b="1" dirty="0">
                  <a:latin typeface="Times New Roman"/>
                  <a:cs typeface="Times New Roman"/>
                </a:rPr>
                <a:t>DOM_SESSION</a:t>
              </a:r>
              <a:r>
                <a:rPr sz="700" b="1" spc="-35" dirty="0">
                  <a:latin typeface="Times New Roman"/>
                  <a:cs typeface="Times New Roman"/>
                </a:rPr>
                <a:t> </a:t>
              </a:r>
              <a:r>
                <a:rPr sz="700" b="1" spc="-25" dirty="0">
                  <a:latin typeface="Times New Roman"/>
                  <a:cs typeface="Times New Roman"/>
                </a:rPr>
                <a:t>[5]</a:t>
              </a:r>
              <a:endParaRPr sz="700" dirty="0">
                <a:latin typeface="Times New Roman"/>
                <a:cs typeface="Times New Roman"/>
              </a:endParaRPr>
            </a:p>
            <a:p>
              <a:pPr marL="76200" marR="48260" algn="ctr">
                <a:lnSpc>
                  <a:spcPts val="640"/>
                </a:lnSpc>
                <a:spcBef>
                  <a:spcPts val="359"/>
                </a:spcBef>
              </a:pPr>
              <a:r>
                <a:rPr sz="700" spc="-10" dirty="0">
                  <a:latin typeface="Times New Roman"/>
                  <a:cs typeface="Times New Roman"/>
                </a:rPr>
                <a:t>Encrypt/Decrypt</a:t>
              </a:r>
              <a:r>
                <a:rPr sz="700" spc="500" dirty="0">
                  <a:latin typeface="Times New Roman"/>
                  <a:cs typeface="Times New Roman"/>
                </a:rPr>
                <a:t> </a:t>
              </a:r>
              <a:r>
                <a:rPr sz="700" spc="-10" dirty="0">
                  <a:latin typeface="Times New Roman"/>
                  <a:cs typeface="Times New Roman"/>
                </a:rPr>
                <a:t>Packets</a:t>
              </a:r>
              <a:endParaRPr sz="700" dirty="0">
                <a:latin typeface="Times New Roman"/>
                <a:cs typeface="Times New Roman"/>
              </a:endParaRPr>
            </a:p>
          </p:txBody>
        </p:sp>
        <p:grpSp>
          <p:nvGrpSpPr>
            <p:cNvPr id="61" name="object 58">
              <a:extLst>
                <a:ext uri="{FF2B5EF4-FFF2-40B4-BE49-F238E27FC236}">
                  <a16:creationId xmlns:a16="http://schemas.microsoft.com/office/drawing/2014/main" id="{0613AC6D-DA0F-CB5E-6034-D822CFEE2AA4}"/>
                </a:ext>
              </a:extLst>
            </p:cNvPr>
            <p:cNvGrpSpPr/>
            <p:nvPr/>
          </p:nvGrpSpPr>
          <p:grpSpPr>
            <a:xfrm>
              <a:off x="3725171" y="1284458"/>
              <a:ext cx="472440" cy="245110"/>
              <a:chOff x="3725171" y="1284458"/>
              <a:chExt cx="472440" cy="245110"/>
            </a:xfrm>
          </p:grpSpPr>
          <p:pic>
            <p:nvPicPr>
              <p:cNvPr id="62" name="object 59">
                <a:extLst>
                  <a:ext uri="{FF2B5EF4-FFF2-40B4-BE49-F238E27FC236}">
                    <a16:creationId xmlns:a16="http://schemas.microsoft.com/office/drawing/2014/main" id="{BF14EC8A-762E-AE26-0B8A-33B25202F8F8}"/>
                  </a:ext>
                </a:extLst>
              </p:cNvPr>
              <p:cNvPicPr/>
              <p:nvPr/>
            </p:nvPicPr>
            <p:blipFill>
              <a:blip r:embed="rId23" cstate="print"/>
              <a:stretch>
                <a:fillRect/>
              </a:stretch>
            </p:blipFill>
            <p:spPr>
              <a:xfrm>
                <a:off x="3725171" y="1284458"/>
                <a:ext cx="471948" cy="244555"/>
              </a:xfrm>
              <a:prstGeom prst="rect">
                <a:avLst/>
              </a:prstGeom>
            </p:spPr>
          </p:pic>
          <p:sp>
            <p:nvSpPr>
              <p:cNvPr id="63" name="object 60">
                <a:extLst>
                  <a:ext uri="{FF2B5EF4-FFF2-40B4-BE49-F238E27FC236}">
                    <a16:creationId xmlns:a16="http://schemas.microsoft.com/office/drawing/2014/main" id="{E189A862-2D14-551D-4596-10F4781E8DA4}"/>
                  </a:ext>
                </a:extLst>
              </p:cNvPr>
              <p:cNvSpPr/>
              <p:nvPr/>
            </p:nvSpPr>
            <p:spPr>
              <a:xfrm>
                <a:off x="3745440" y="1292077"/>
                <a:ext cx="438150" cy="210820"/>
              </a:xfrm>
              <a:custGeom>
                <a:avLst/>
                <a:gdLst/>
                <a:ahLst/>
                <a:cxnLst/>
                <a:rect l="l" t="t" r="r" b="b"/>
                <a:pathLst>
                  <a:path w="438150" h="210819">
                    <a:moveTo>
                      <a:pt x="437591" y="0"/>
                    </a:moveTo>
                    <a:lnTo>
                      <a:pt x="0" y="0"/>
                    </a:lnTo>
                    <a:lnTo>
                      <a:pt x="0" y="210231"/>
                    </a:lnTo>
                    <a:lnTo>
                      <a:pt x="437591" y="210231"/>
                    </a:lnTo>
                    <a:lnTo>
                      <a:pt x="437591" y="0"/>
                    </a:lnTo>
                    <a:close/>
                  </a:path>
                </a:pathLst>
              </a:custGeom>
              <a:solidFill>
                <a:srgbClr val="00FFFF"/>
              </a:solidFill>
            </p:spPr>
            <p:txBody>
              <a:bodyPr wrap="square" lIns="0" tIns="0" rIns="0" bIns="0" rtlCol="0"/>
              <a:lstStyle/>
              <a:p>
                <a:endParaRPr sz="2800"/>
              </a:p>
            </p:txBody>
          </p:sp>
        </p:grpSp>
        <p:sp>
          <p:nvSpPr>
            <p:cNvPr id="64" name="object 61">
              <a:extLst>
                <a:ext uri="{FF2B5EF4-FFF2-40B4-BE49-F238E27FC236}">
                  <a16:creationId xmlns:a16="http://schemas.microsoft.com/office/drawing/2014/main" id="{21814EA1-5E34-A426-8B04-509AF548A8BF}"/>
                </a:ext>
              </a:extLst>
            </p:cNvPr>
            <p:cNvSpPr txBox="1"/>
            <p:nvPr/>
          </p:nvSpPr>
          <p:spPr>
            <a:xfrm>
              <a:off x="3745439" y="1292094"/>
              <a:ext cx="438150" cy="149665"/>
            </a:xfrm>
            <a:prstGeom prst="rect">
              <a:avLst/>
            </a:prstGeom>
            <a:ln w="6435">
              <a:solidFill>
                <a:srgbClr val="000000"/>
              </a:solidFill>
            </a:ln>
          </p:spPr>
          <p:txBody>
            <a:bodyPr vert="horz" wrap="square" lIns="0" tIns="17780" rIns="0" bIns="0" rtlCol="0">
              <a:spAutoFit/>
            </a:bodyPr>
            <a:lstStyle/>
            <a:p>
              <a:pPr algn="ctr">
                <a:lnSpc>
                  <a:spcPts val="650"/>
                </a:lnSpc>
                <a:spcBef>
                  <a:spcPts val="140"/>
                </a:spcBef>
              </a:pPr>
              <a:r>
                <a:rPr sz="700" b="1" spc="10" dirty="0">
                  <a:latin typeface="Times New Roman"/>
                  <a:cs typeface="Times New Roman"/>
                </a:rPr>
                <a:t>Session</a:t>
              </a:r>
              <a:r>
                <a:rPr sz="700" b="1" spc="140" dirty="0">
                  <a:latin typeface="Times New Roman"/>
                  <a:cs typeface="Times New Roman"/>
                </a:rPr>
                <a:t> </a:t>
              </a:r>
              <a:r>
                <a:rPr sz="700" b="1" spc="-25" dirty="0">
                  <a:latin typeface="Times New Roman"/>
                  <a:cs typeface="Times New Roman"/>
                </a:rPr>
                <a:t>Key</a:t>
              </a:r>
              <a:endParaRPr sz="700">
                <a:latin typeface="Times New Roman"/>
                <a:cs typeface="Times New Roman"/>
              </a:endParaRPr>
            </a:p>
            <a:p>
              <a:pPr algn="ctr">
                <a:lnSpc>
                  <a:spcPts val="650"/>
                </a:lnSpc>
              </a:pPr>
              <a:r>
                <a:rPr sz="700" b="1" i="1" spc="-25" dirty="0">
                  <a:latin typeface="Times New Roman"/>
                  <a:cs typeface="Times New Roman"/>
                </a:rPr>
                <a:t>PTR</a:t>
              </a:r>
              <a:endParaRPr sz="700">
                <a:latin typeface="Times New Roman"/>
                <a:cs typeface="Times New Roman"/>
              </a:endParaRPr>
            </a:p>
          </p:txBody>
        </p:sp>
        <p:grpSp>
          <p:nvGrpSpPr>
            <p:cNvPr id="65" name="object 62">
              <a:extLst>
                <a:ext uri="{FF2B5EF4-FFF2-40B4-BE49-F238E27FC236}">
                  <a16:creationId xmlns:a16="http://schemas.microsoft.com/office/drawing/2014/main" id="{541F91B7-8C6F-A052-C710-5A8AF45FF135}"/>
                </a:ext>
              </a:extLst>
            </p:cNvPr>
            <p:cNvGrpSpPr/>
            <p:nvPr/>
          </p:nvGrpSpPr>
          <p:grpSpPr>
            <a:xfrm>
              <a:off x="1558499" y="1198649"/>
              <a:ext cx="2664460" cy="347980"/>
              <a:chOff x="1558499" y="1198649"/>
              <a:chExt cx="2664460" cy="347980"/>
            </a:xfrm>
          </p:grpSpPr>
          <p:pic>
            <p:nvPicPr>
              <p:cNvPr id="66" name="object 63">
                <a:extLst>
                  <a:ext uri="{FF2B5EF4-FFF2-40B4-BE49-F238E27FC236}">
                    <a16:creationId xmlns:a16="http://schemas.microsoft.com/office/drawing/2014/main" id="{86FFC8BF-5B2B-9AE8-7E62-D8CFA08AD0C1}"/>
                  </a:ext>
                </a:extLst>
              </p:cNvPr>
              <p:cNvPicPr/>
              <p:nvPr/>
            </p:nvPicPr>
            <p:blipFill>
              <a:blip r:embed="rId24" cstate="print"/>
              <a:stretch>
                <a:fillRect/>
              </a:stretch>
            </p:blipFill>
            <p:spPr>
              <a:xfrm>
                <a:off x="4119892" y="1417462"/>
                <a:ext cx="102970" cy="128713"/>
              </a:xfrm>
              <a:prstGeom prst="rect">
                <a:avLst/>
              </a:prstGeom>
            </p:spPr>
          </p:pic>
          <p:pic>
            <p:nvPicPr>
              <p:cNvPr id="67" name="object 64">
                <a:extLst>
                  <a:ext uri="{FF2B5EF4-FFF2-40B4-BE49-F238E27FC236}">
                    <a16:creationId xmlns:a16="http://schemas.microsoft.com/office/drawing/2014/main" id="{1F73E2E9-0DD0-78C2-E342-472A3196A351}"/>
                  </a:ext>
                </a:extLst>
              </p:cNvPr>
              <p:cNvPicPr/>
              <p:nvPr/>
            </p:nvPicPr>
            <p:blipFill>
              <a:blip r:embed="rId25" cstate="print"/>
              <a:stretch>
                <a:fillRect/>
              </a:stretch>
            </p:blipFill>
            <p:spPr>
              <a:xfrm>
                <a:off x="4136925" y="1422738"/>
                <a:ext cx="73023" cy="99924"/>
              </a:xfrm>
              <a:prstGeom prst="rect">
                <a:avLst/>
              </a:prstGeom>
            </p:spPr>
          </p:pic>
          <p:pic>
            <p:nvPicPr>
              <p:cNvPr id="68" name="object 65">
                <a:extLst>
                  <a:ext uri="{FF2B5EF4-FFF2-40B4-BE49-F238E27FC236}">
                    <a16:creationId xmlns:a16="http://schemas.microsoft.com/office/drawing/2014/main" id="{9D8461C6-1348-D5C2-61A4-A332DB76EF33}"/>
                  </a:ext>
                </a:extLst>
              </p:cNvPr>
              <p:cNvPicPr/>
              <p:nvPr/>
            </p:nvPicPr>
            <p:blipFill>
              <a:blip r:embed="rId26" cstate="print"/>
              <a:stretch>
                <a:fillRect/>
              </a:stretch>
            </p:blipFill>
            <p:spPr>
              <a:xfrm>
                <a:off x="1558499" y="1198649"/>
                <a:ext cx="107261" cy="128713"/>
              </a:xfrm>
              <a:prstGeom prst="rect">
                <a:avLst/>
              </a:prstGeom>
            </p:spPr>
          </p:pic>
          <p:pic>
            <p:nvPicPr>
              <p:cNvPr id="69" name="object 66">
                <a:extLst>
                  <a:ext uri="{FF2B5EF4-FFF2-40B4-BE49-F238E27FC236}">
                    <a16:creationId xmlns:a16="http://schemas.microsoft.com/office/drawing/2014/main" id="{B49EABB4-C3FA-624B-9C15-D5D3E3399742}"/>
                  </a:ext>
                </a:extLst>
              </p:cNvPr>
              <p:cNvPicPr/>
              <p:nvPr/>
            </p:nvPicPr>
            <p:blipFill>
              <a:blip r:embed="rId27" cstate="print"/>
              <a:stretch>
                <a:fillRect/>
              </a:stretch>
            </p:blipFill>
            <p:spPr>
              <a:xfrm>
                <a:off x="1573515" y="1207143"/>
                <a:ext cx="73817" cy="95633"/>
              </a:xfrm>
              <a:prstGeom prst="rect">
                <a:avLst/>
              </a:prstGeom>
            </p:spPr>
          </p:pic>
          <p:pic>
            <p:nvPicPr>
              <p:cNvPr id="70" name="object 67">
                <a:extLst>
                  <a:ext uri="{FF2B5EF4-FFF2-40B4-BE49-F238E27FC236}">
                    <a16:creationId xmlns:a16="http://schemas.microsoft.com/office/drawing/2014/main" id="{6C4FA1A1-725A-865A-B26C-96D815E6D37A}"/>
                  </a:ext>
                </a:extLst>
              </p:cNvPr>
              <p:cNvPicPr/>
              <p:nvPr/>
            </p:nvPicPr>
            <p:blipFill>
              <a:blip r:embed="rId28" cstate="print"/>
              <a:stretch>
                <a:fillRect/>
              </a:stretch>
            </p:blipFill>
            <p:spPr>
              <a:xfrm>
                <a:off x="2154870" y="1198649"/>
                <a:ext cx="163036" cy="128713"/>
              </a:xfrm>
              <a:prstGeom prst="rect">
                <a:avLst/>
              </a:prstGeom>
            </p:spPr>
          </p:pic>
          <p:pic>
            <p:nvPicPr>
              <p:cNvPr id="71" name="object 68">
                <a:extLst>
                  <a:ext uri="{FF2B5EF4-FFF2-40B4-BE49-F238E27FC236}">
                    <a16:creationId xmlns:a16="http://schemas.microsoft.com/office/drawing/2014/main" id="{0F9FE18B-4534-5334-11E3-040A5BD06B0F}"/>
                  </a:ext>
                </a:extLst>
              </p:cNvPr>
              <p:cNvPicPr/>
              <p:nvPr/>
            </p:nvPicPr>
            <p:blipFill>
              <a:blip r:embed="rId29" cstate="print"/>
              <a:stretch>
                <a:fillRect/>
              </a:stretch>
            </p:blipFill>
            <p:spPr>
              <a:xfrm>
                <a:off x="2170878" y="1205556"/>
                <a:ext cx="129511" cy="97221"/>
              </a:xfrm>
              <a:prstGeom prst="rect">
                <a:avLst/>
              </a:prstGeom>
            </p:spPr>
          </p:pic>
          <p:pic>
            <p:nvPicPr>
              <p:cNvPr id="72" name="object 69">
                <a:extLst>
                  <a:ext uri="{FF2B5EF4-FFF2-40B4-BE49-F238E27FC236}">
                    <a16:creationId xmlns:a16="http://schemas.microsoft.com/office/drawing/2014/main" id="{CEDAAFF0-1900-0F55-3D10-338D3524ADFE}"/>
                  </a:ext>
                </a:extLst>
              </p:cNvPr>
              <p:cNvPicPr/>
              <p:nvPr/>
            </p:nvPicPr>
            <p:blipFill>
              <a:blip r:embed="rId30" cstate="print"/>
              <a:stretch>
                <a:fillRect/>
              </a:stretch>
            </p:blipFill>
            <p:spPr>
              <a:xfrm>
                <a:off x="2395135" y="1198649"/>
                <a:ext cx="171617" cy="128713"/>
              </a:xfrm>
              <a:prstGeom prst="rect">
                <a:avLst/>
              </a:prstGeom>
            </p:spPr>
          </p:pic>
          <p:pic>
            <p:nvPicPr>
              <p:cNvPr id="73" name="object 70">
                <a:extLst>
                  <a:ext uri="{FF2B5EF4-FFF2-40B4-BE49-F238E27FC236}">
                    <a16:creationId xmlns:a16="http://schemas.microsoft.com/office/drawing/2014/main" id="{B90F90C3-7B68-BB06-23C1-65993A699C8C}"/>
                  </a:ext>
                </a:extLst>
              </p:cNvPr>
              <p:cNvPicPr/>
              <p:nvPr/>
            </p:nvPicPr>
            <p:blipFill>
              <a:blip r:embed="rId31" cstate="print"/>
              <a:stretch>
                <a:fillRect/>
              </a:stretch>
            </p:blipFill>
            <p:spPr>
              <a:xfrm>
                <a:off x="2408903" y="1200665"/>
                <a:ext cx="137105" cy="97435"/>
              </a:xfrm>
              <a:prstGeom prst="rect">
                <a:avLst/>
              </a:prstGeom>
            </p:spPr>
          </p:pic>
          <p:pic>
            <p:nvPicPr>
              <p:cNvPr id="74" name="object 71">
                <a:extLst>
                  <a:ext uri="{FF2B5EF4-FFF2-40B4-BE49-F238E27FC236}">
                    <a16:creationId xmlns:a16="http://schemas.microsoft.com/office/drawing/2014/main" id="{39B83837-A9FC-02CE-62FE-E88C8999BC81}"/>
                  </a:ext>
                </a:extLst>
              </p:cNvPr>
              <p:cNvPicPr/>
              <p:nvPr/>
            </p:nvPicPr>
            <p:blipFill>
              <a:blip r:embed="rId32" cstate="print"/>
              <a:stretch>
                <a:fillRect/>
              </a:stretch>
            </p:blipFill>
            <p:spPr>
              <a:xfrm>
                <a:off x="2742660" y="1198649"/>
                <a:ext cx="261716" cy="128713"/>
              </a:xfrm>
              <a:prstGeom prst="rect">
                <a:avLst/>
              </a:prstGeom>
            </p:spPr>
          </p:pic>
          <p:pic>
            <p:nvPicPr>
              <p:cNvPr id="75" name="object 72">
                <a:extLst>
                  <a:ext uri="{FF2B5EF4-FFF2-40B4-BE49-F238E27FC236}">
                    <a16:creationId xmlns:a16="http://schemas.microsoft.com/office/drawing/2014/main" id="{06A8D8E1-867C-7C56-BFD9-D8BC0E3D75D7}"/>
                  </a:ext>
                </a:extLst>
              </p:cNvPr>
              <p:cNvPicPr/>
              <p:nvPr/>
            </p:nvPicPr>
            <p:blipFill>
              <a:blip r:embed="rId33" cstate="print"/>
              <a:stretch>
                <a:fillRect/>
              </a:stretch>
            </p:blipFill>
            <p:spPr>
              <a:xfrm>
                <a:off x="2765481" y="1207100"/>
                <a:ext cx="211467" cy="92459"/>
              </a:xfrm>
              <a:prstGeom prst="rect">
                <a:avLst/>
              </a:prstGeom>
            </p:spPr>
          </p:pic>
          <p:pic>
            <p:nvPicPr>
              <p:cNvPr id="76" name="object 73">
                <a:extLst>
                  <a:ext uri="{FF2B5EF4-FFF2-40B4-BE49-F238E27FC236}">
                    <a16:creationId xmlns:a16="http://schemas.microsoft.com/office/drawing/2014/main" id="{26F8F546-B92D-EE23-0E83-4D34B5B283A5}"/>
                  </a:ext>
                </a:extLst>
              </p:cNvPr>
              <p:cNvPicPr/>
              <p:nvPr/>
            </p:nvPicPr>
            <p:blipFill>
              <a:blip r:embed="rId34" cstate="print"/>
              <a:stretch>
                <a:fillRect/>
              </a:stretch>
            </p:blipFill>
            <p:spPr>
              <a:xfrm>
                <a:off x="3085896" y="1198649"/>
                <a:ext cx="81518" cy="128713"/>
              </a:xfrm>
              <a:prstGeom prst="rect">
                <a:avLst/>
              </a:prstGeom>
            </p:spPr>
          </p:pic>
          <p:sp>
            <p:nvSpPr>
              <p:cNvPr id="77" name="object 74">
                <a:extLst>
                  <a:ext uri="{FF2B5EF4-FFF2-40B4-BE49-F238E27FC236}">
                    <a16:creationId xmlns:a16="http://schemas.microsoft.com/office/drawing/2014/main" id="{7173D923-EA83-166C-25E8-4B0B2434865A}"/>
                  </a:ext>
                </a:extLst>
              </p:cNvPr>
              <p:cNvSpPr/>
              <p:nvPr/>
            </p:nvSpPr>
            <p:spPr>
              <a:xfrm>
                <a:off x="3104164" y="1206028"/>
                <a:ext cx="29209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29210" h="57150">
                    <a:moveTo>
                      <a:pt x="0" y="0"/>
                    </a:moveTo>
                    <a:lnTo>
                      <a:pt x="28930" y="56762"/>
                    </a:lnTo>
                  </a:path>
                </a:pathLst>
              </a:custGeom>
              <a:ln w="429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2800"/>
              </a:p>
            </p:txBody>
          </p:sp>
          <p:sp>
            <p:nvSpPr>
              <p:cNvPr id="78" name="object 75">
                <a:extLst>
                  <a:ext uri="{FF2B5EF4-FFF2-40B4-BE49-F238E27FC236}">
                    <a16:creationId xmlns:a16="http://schemas.microsoft.com/office/drawing/2014/main" id="{64A15497-F6D4-3644-63EF-C18253896D1F}"/>
                  </a:ext>
                </a:extLst>
              </p:cNvPr>
              <p:cNvSpPr/>
              <p:nvPr/>
            </p:nvSpPr>
            <p:spPr>
              <a:xfrm>
                <a:off x="3121626" y="1256955"/>
                <a:ext cx="2730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27305" h="36830">
                    <a:moveTo>
                      <a:pt x="22935" y="0"/>
                    </a:moveTo>
                    <a:lnTo>
                      <a:pt x="0" y="11689"/>
                    </a:lnTo>
                    <a:lnTo>
                      <a:pt x="27053" y="36425"/>
                    </a:lnTo>
                    <a:lnTo>
                      <a:pt x="22935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 sz="2800"/>
              </a:p>
            </p:txBody>
          </p:sp>
          <p:sp>
            <p:nvSpPr>
              <p:cNvPr id="79" name="object 76">
                <a:extLst>
                  <a:ext uri="{FF2B5EF4-FFF2-40B4-BE49-F238E27FC236}">
                    <a16:creationId xmlns:a16="http://schemas.microsoft.com/office/drawing/2014/main" id="{FDC390C2-FE07-9D6E-1F6F-EA31727C1DDE}"/>
                  </a:ext>
                </a:extLst>
              </p:cNvPr>
              <p:cNvSpPr/>
              <p:nvPr/>
            </p:nvSpPr>
            <p:spPr>
              <a:xfrm>
                <a:off x="3121626" y="1256955"/>
                <a:ext cx="2730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27305" h="36830">
                    <a:moveTo>
                      <a:pt x="27051" y="36425"/>
                    </a:moveTo>
                    <a:lnTo>
                      <a:pt x="22936" y="0"/>
                    </a:lnTo>
                    <a:lnTo>
                      <a:pt x="0" y="11669"/>
                    </a:lnTo>
                    <a:lnTo>
                      <a:pt x="27051" y="36425"/>
                    </a:lnTo>
                    <a:close/>
                  </a:path>
                </a:pathLst>
              </a:custGeom>
              <a:ln w="429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2800"/>
              </a:p>
            </p:txBody>
          </p:sp>
          <p:pic>
            <p:nvPicPr>
              <p:cNvPr id="80" name="object 77">
                <a:extLst>
                  <a:ext uri="{FF2B5EF4-FFF2-40B4-BE49-F238E27FC236}">
                    <a16:creationId xmlns:a16="http://schemas.microsoft.com/office/drawing/2014/main" id="{16BF3E90-246A-7221-937A-8B6BE0F9EAEF}"/>
                  </a:ext>
                </a:extLst>
              </p:cNvPr>
              <p:cNvPicPr/>
              <p:nvPr/>
            </p:nvPicPr>
            <p:blipFill>
              <a:blip r:embed="rId35" cstate="print"/>
              <a:stretch>
                <a:fillRect/>
              </a:stretch>
            </p:blipFill>
            <p:spPr>
              <a:xfrm>
                <a:off x="3343322" y="1271587"/>
                <a:ext cx="411882" cy="244555"/>
              </a:xfrm>
              <a:prstGeom prst="rect">
                <a:avLst/>
              </a:prstGeom>
            </p:spPr>
          </p:pic>
          <p:sp>
            <p:nvSpPr>
              <p:cNvPr id="81" name="object 78">
                <a:extLst>
                  <a:ext uri="{FF2B5EF4-FFF2-40B4-BE49-F238E27FC236}">
                    <a16:creationId xmlns:a16="http://schemas.microsoft.com/office/drawing/2014/main" id="{B5F77013-DB9B-4725-A45C-4707DE84A218}"/>
                  </a:ext>
                </a:extLst>
              </p:cNvPr>
              <p:cNvSpPr/>
              <p:nvPr/>
            </p:nvSpPr>
            <p:spPr>
              <a:xfrm>
                <a:off x="3362472" y="1280168"/>
                <a:ext cx="375920" cy="210820"/>
              </a:xfrm>
              <a:custGeom>
                <a:avLst/>
                <a:gdLst/>
                <a:ahLst/>
                <a:cxnLst/>
                <a:rect l="l" t="t" r="r" b="b"/>
                <a:pathLst>
                  <a:path w="375920" h="210819">
                    <a:moveTo>
                      <a:pt x="173919" y="0"/>
                    </a:moveTo>
                    <a:lnTo>
                      <a:pt x="173919" y="52557"/>
                    </a:lnTo>
                    <a:lnTo>
                      <a:pt x="0" y="52557"/>
                    </a:lnTo>
                    <a:lnTo>
                      <a:pt x="0" y="157673"/>
                    </a:lnTo>
                    <a:lnTo>
                      <a:pt x="173919" y="157673"/>
                    </a:lnTo>
                    <a:lnTo>
                      <a:pt x="173919" y="210231"/>
                    </a:lnTo>
                    <a:lnTo>
                      <a:pt x="375570" y="105115"/>
                    </a:lnTo>
                    <a:lnTo>
                      <a:pt x="173919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2800"/>
              </a:p>
            </p:txBody>
          </p:sp>
          <p:sp>
            <p:nvSpPr>
              <p:cNvPr id="82" name="object 79">
                <a:extLst>
                  <a:ext uri="{FF2B5EF4-FFF2-40B4-BE49-F238E27FC236}">
                    <a16:creationId xmlns:a16="http://schemas.microsoft.com/office/drawing/2014/main" id="{6D752559-E935-5D92-A244-057945B63464}"/>
                  </a:ext>
                </a:extLst>
              </p:cNvPr>
              <p:cNvSpPr/>
              <p:nvPr/>
            </p:nvSpPr>
            <p:spPr>
              <a:xfrm>
                <a:off x="3362470" y="1280167"/>
                <a:ext cx="375920" cy="210820"/>
              </a:xfrm>
              <a:custGeom>
                <a:avLst/>
                <a:gdLst/>
                <a:ahLst/>
                <a:cxnLst/>
                <a:rect l="l" t="t" r="r" b="b"/>
                <a:pathLst>
                  <a:path w="375920" h="210819">
                    <a:moveTo>
                      <a:pt x="0" y="157673"/>
                    </a:moveTo>
                    <a:lnTo>
                      <a:pt x="0" y="52557"/>
                    </a:lnTo>
                    <a:lnTo>
                      <a:pt x="173921" y="52557"/>
                    </a:lnTo>
                    <a:lnTo>
                      <a:pt x="173921" y="0"/>
                    </a:lnTo>
                    <a:lnTo>
                      <a:pt x="375572" y="105115"/>
                    </a:lnTo>
                    <a:lnTo>
                      <a:pt x="173921" y="210231"/>
                    </a:lnTo>
                    <a:lnTo>
                      <a:pt x="173921" y="157673"/>
                    </a:lnTo>
                    <a:lnTo>
                      <a:pt x="0" y="157673"/>
                    </a:lnTo>
                    <a:close/>
                  </a:path>
                </a:pathLst>
              </a:custGeom>
              <a:ln w="858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2800"/>
              </a:p>
            </p:txBody>
          </p:sp>
          <p:pic>
            <p:nvPicPr>
              <p:cNvPr id="83" name="object 80">
                <a:extLst>
                  <a:ext uri="{FF2B5EF4-FFF2-40B4-BE49-F238E27FC236}">
                    <a16:creationId xmlns:a16="http://schemas.microsoft.com/office/drawing/2014/main" id="{4BDC97B3-F68D-1CA4-4F63-0413BD5CD6F0}"/>
                  </a:ext>
                </a:extLst>
              </p:cNvPr>
              <p:cNvPicPr/>
              <p:nvPr/>
            </p:nvPicPr>
            <p:blipFill>
              <a:blip r:embed="rId36" cstate="print"/>
              <a:stretch>
                <a:fillRect/>
              </a:stretch>
            </p:blipFill>
            <p:spPr>
              <a:xfrm>
                <a:off x="1747278" y="1198649"/>
                <a:ext cx="351816" cy="128713"/>
              </a:xfrm>
              <a:prstGeom prst="rect">
                <a:avLst/>
              </a:prstGeom>
            </p:spPr>
          </p:pic>
          <p:sp>
            <p:nvSpPr>
              <p:cNvPr id="84" name="object 81">
                <a:extLst>
                  <a:ext uri="{FF2B5EF4-FFF2-40B4-BE49-F238E27FC236}">
                    <a16:creationId xmlns:a16="http://schemas.microsoft.com/office/drawing/2014/main" id="{0CB7751A-ADD9-FFA5-7C04-EE9BE7C171C6}"/>
                  </a:ext>
                </a:extLst>
              </p:cNvPr>
              <p:cNvSpPr/>
              <p:nvPr/>
            </p:nvSpPr>
            <p:spPr>
              <a:xfrm>
                <a:off x="1775951" y="1206028"/>
                <a:ext cx="256540" cy="79375"/>
              </a:xfrm>
              <a:custGeom>
                <a:avLst/>
                <a:gdLst/>
                <a:ahLst/>
                <a:cxnLst/>
                <a:rect l="l" t="t" r="r" b="b"/>
                <a:pathLst>
                  <a:path w="256539" h="79375">
                    <a:moveTo>
                      <a:pt x="0" y="0"/>
                    </a:moveTo>
                    <a:lnTo>
                      <a:pt x="256130" y="78901"/>
                    </a:lnTo>
                  </a:path>
                </a:pathLst>
              </a:custGeom>
              <a:ln w="429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2800"/>
              </a:p>
            </p:txBody>
          </p:sp>
          <p:sp>
            <p:nvSpPr>
              <p:cNvPr id="85" name="object 82">
                <a:extLst>
                  <a:ext uri="{FF2B5EF4-FFF2-40B4-BE49-F238E27FC236}">
                    <a16:creationId xmlns:a16="http://schemas.microsoft.com/office/drawing/2014/main" id="{C45FE66D-6D34-1227-0C1D-51FDD114AC17}"/>
                  </a:ext>
                </a:extLst>
              </p:cNvPr>
              <p:cNvSpPr/>
              <p:nvPr/>
            </p:nvSpPr>
            <p:spPr>
              <a:xfrm>
                <a:off x="2028292" y="1272622"/>
                <a:ext cx="36830" cy="24765"/>
              </a:xfrm>
              <a:custGeom>
                <a:avLst/>
                <a:gdLst/>
                <a:ahLst/>
                <a:cxnLst/>
                <a:rect l="l" t="t" r="r" b="b"/>
                <a:pathLst>
                  <a:path w="36830" h="24765">
                    <a:moveTo>
                      <a:pt x="7577" y="0"/>
                    </a:moveTo>
                    <a:lnTo>
                      <a:pt x="0" y="24602"/>
                    </a:lnTo>
                    <a:lnTo>
                      <a:pt x="36591" y="22403"/>
                    </a:lnTo>
                    <a:lnTo>
                      <a:pt x="7577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 sz="2800"/>
              </a:p>
            </p:txBody>
          </p:sp>
          <p:sp>
            <p:nvSpPr>
              <p:cNvPr id="86" name="object 83">
                <a:extLst>
                  <a:ext uri="{FF2B5EF4-FFF2-40B4-BE49-F238E27FC236}">
                    <a16:creationId xmlns:a16="http://schemas.microsoft.com/office/drawing/2014/main" id="{95D3EEA8-D79A-CC69-1F4B-C47795F9BB70}"/>
                  </a:ext>
                </a:extLst>
              </p:cNvPr>
              <p:cNvSpPr/>
              <p:nvPr/>
            </p:nvSpPr>
            <p:spPr>
              <a:xfrm>
                <a:off x="2028293" y="1272615"/>
                <a:ext cx="36830" cy="24765"/>
              </a:xfrm>
              <a:custGeom>
                <a:avLst/>
                <a:gdLst/>
                <a:ahLst/>
                <a:cxnLst/>
                <a:rect l="l" t="t" r="r" b="b"/>
                <a:pathLst>
                  <a:path w="36830" h="24765">
                    <a:moveTo>
                      <a:pt x="36588" y="22396"/>
                    </a:moveTo>
                    <a:lnTo>
                      <a:pt x="7576" y="0"/>
                    </a:lnTo>
                    <a:lnTo>
                      <a:pt x="0" y="24627"/>
                    </a:lnTo>
                    <a:lnTo>
                      <a:pt x="36588" y="22396"/>
                    </a:lnTo>
                    <a:close/>
                  </a:path>
                </a:pathLst>
              </a:custGeom>
              <a:ln w="4290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 sz="2800"/>
              </a:p>
            </p:txBody>
          </p:sp>
        </p:grpSp>
        <p:sp>
          <p:nvSpPr>
            <p:cNvPr id="87" name="object 84">
              <a:extLst>
                <a:ext uri="{FF2B5EF4-FFF2-40B4-BE49-F238E27FC236}">
                  <a16:creationId xmlns:a16="http://schemas.microsoft.com/office/drawing/2014/main" id="{7C0C2038-CF84-2BCE-76C3-304D87FD4614}"/>
                </a:ext>
              </a:extLst>
            </p:cNvPr>
            <p:cNvSpPr txBox="1"/>
            <p:nvPr/>
          </p:nvSpPr>
          <p:spPr>
            <a:xfrm>
              <a:off x="3393310" y="1323243"/>
              <a:ext cx="274320" cy="93783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700" i="1" spc="-10" dirty="0">
                  <a:latin typeface="Times New Roman"/>
                  <a:cs typeface="Times New Roman"/>
                </a:rPr>
                <a:t>Delegate</a:t>
              </a:r>
              <a:endParaRPr sz="700">
                <a:latin typeface="Times New Roman"/>
                <a:cs typeface="Times New Roman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746450661"/>
      </p:ext>
    </p:extLst>
  </p:cSld>
  <p:clrMapOvr>
    <a:masterClrMapping/>
  </p:clrMapOvr>
  <p:transition spd="slow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B44E1-B629-E9EC-F366-442DEB450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3A0B8-08D3-2BD4-B198-194223A2A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KR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556A9AF-C5F5-B9D0-1061-63785DDAE237}"/>
              </a:ext>
            </a:extLst>
          </p:cNvPr>
          <p:cNvGrpSpPr/>
          <p:nvPr/>
        </p:nvGrpSpPr>
        <p:grpSpPr>
          <a:xfrm>
            <a:off x="457984" y="1294684"/>
            <a:ext cx="3581430" cy="5078510"/>
            <a:chOff x="457984" y="1294684"/>
            <a:chExt cx="3581430" cy="5078510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CC9C0FB9-3189-7579-178F-2DD0C6FEF2A3}"/>
                </a:ext>
              </a:extLst>
            </p:cNvPr>
            <p:cNvSpPr/>
            <p:nvPr/>
          </p:nvSpPr>
          <p:spPr bwMode="auto">
            <a:xfrm>
              <a:off x="755826" y="2599614"/>
              <a:ext cx="3036210" cy="567654"/>
            </a:xfrm>
            <a:prstGeom prst="rect">
              <a:avLst/>
            </a:prstGeom>
            <a:solidFill>
              <a:schemeClr val="bg1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KR" dirty="0"/>
                <a:t>OS</a:t>
              </a:r>
              <a:endParaRPr kumimoji="0" lang="en-KR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9F20DB9-CA54-8832-722D-241A45165F2D}"/>
                </a:ext>
              </a:extLst>
            </p:cNvPr>
            <p:cNvSpPr/>
            <p:nvPr/>
          </p:nvSpPr>
          <p:spPr bwMode="auto">
            <a:xfrm>
              <a:off x="755825" y="1924134"/>
              <a:ext cx="1440160" cy="52624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kumimoji="0" lang="en-KR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</a:rPr>
                <a:t>Process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BAF39BBB-564B-BF8E-B6C3-2C8D643897EB}"/>
                </a:ext>
              </a:extLst>
            </p:cNvPr>
            <p:cNvSpPr/>
            <p:nvPr/>
          </p:nvSpPr>
          <p:spPr bwMode="auto">
            <a:xfrm>
              <a:off x="2340001" y="1924134"/>
              <a:ext cx="1440160" cy="52624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kumimoji="0" lang="en-KR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</a:rPr>
                <a:t>Process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7133F922-5ED0-BA14-818F-4EEDBE9D35A4}"/>
                </a:ext>
              </a:extLst>
            </p:cNvPr>
            <p:cNvSpPr/>
            <p:nvPr/>
          </p:nvSpPr>
          <p:spPr bwMode="auto">
            <a:xfrm>
              <a:off x="730594" y="5234132"/>
              <a:ext cx="3036210" cy="567654"/>
            </a:xfrm>
            <a:prstGeom prst="rect">
              <a:avLst/>
            </a:prstGeom>
            <a:solidFill>
              <a:schemeClr val="bg1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KR" dirty="0"/>
                <a:t>OS</a:t>
              </a:r>
              <a:endParaRPr kumimoji="0" lang="en-KR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4D5CC11-4BB4-A92A-472E-2A6D8E21BD45}"/>
                </a:ext>
              </a:extLst>
            </p:cNvPr>
            <p:cNvSpPr/>
            <p:nvPr/>
          </p:nvSpPr>
          <p:spPr bwMode="auto">
            <a:xfrm>
              <a:off x="738918" y="3873877"/>
              <a:ext cx="3036210" cy="122436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0" lang="en-KR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97BD192-D39E-A03E-1C69-215404B2E2FB}"/>
                </a:ext>
              </a:extLst>
            </p:cNvPr>
            <p:cNvSpPr/>
            <p:nvPr/>
          </p:nvSpPr>
          <p:spPr bwMode="auto">
            <a:xfrm>
              <a:off x="972060" y="4322964"/>
              <a:ext cx="284722" cy="37738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0" lang="en-KR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F874DAB7-155F-13EC-77A0-F753BB2861ED}"/>
                </a:ext>
              </a:extLst>
            </p:cNvPr>
            <p:cNvSpPr/>
            <p:nvPr/>
          </p:nvSpPr>
          <p:spPr bwMode="auto">
            <a:xfrm>
              <a:off x="1723942" y="4322964"/>
              <a:ext cx="284722" cy="37738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0" lang="en-KR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A3F480FA-0084-31B3-1F63-B3B05A6880F8}"/>
                </a:ext>
              </a:extLst>
            </p:cNvPr>
            <p:cNvSpPr/>
            <p:nvPr/>
          </p:nvSpPr>
          <p:spPr bwMode="auto">
            <a:xfrm>
              <a:off x="2475824" y="4322964"/>
              <a:ext cx="284722" cy="37738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0" lang="en-KR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57CB572E-71E6-3A3B-5B5B-1BFEB193A083}"/>
                </a:ext>
              </a:extLst>
            </p:cNvPr>
            <p:cNvSpPr/>
            <p:nvPr/>
          </p:nvSpPr>
          <p:spPr bwMode="auto">
            <a:xfrm>
              <a:off x="3227707" y="4322964"/>
              <a:ext cx="284722" cy="37738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0" lang="en-KR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7033A59-5E57-47AE-339A-B543B9918726}"/>
                </a:ext>
              </a:extLst>
            </p:cNvPr>
            <p:cNvSpPr txBox="1"/>
            <p:nvPr/>
          </p:nvSpPr>
          <p:spPr>
            <a:xfrm>
              <a:off x="1449151" y="3861300"/>
              <a:ext cx="149716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KR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</a:rPr>
                <a:t>Process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375BBD6-4284-EA38-F6FE-70E9859E9527}"/>
                </a:ext>
              </a:extLst>
            </p:cNvPr>
            <p:cNvSpPr txBox="1"/>
            <p:nvPr/>
          </p:nvSpPr>
          <p:spPr>
            <a:xfrm>
              <a:off x="738918" y="4636574"/>
              <a:ext cx="303621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KR" b="0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</a:rPr>
                <a:t>Compartments</a:t>
              </a:r>
            </a:p>
          </p:txBody>
        </p:sp>
        <p:sp>
          <p:nvSpPr>
            <p:cNvPr id="57" name="Right Arrow 56">
              <a:extLst>
                <a:ext uri="{FF2B5EF4-FFF2-40B4-BE49-F238E27FC236}">
                  <a16:creationId xmlns:a16="http://schemas.microsoft.com/office/drawing/2014/main" id="{4F019F9A-16AA-5133-AD99-EF1AE6A8BDD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2006250" y="2019213"/>
              <a:ext cx="484898" cy="2953053"/>
            </a:xfrm>
            <a:prstGeom prst="rightArrow">
              <a:avLst/>
            </a:prstGeom>
            <a:solidFill>
              <a:schemeClr val="bg1"/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K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836F54F-A23D-5EF6-286A-C3FDEE0754E3}"/>
                </a:ext>
              </a:extLst>
            </p:cNvPr>
            <p:cNvSpPr txBox="1"/>
            <p:nvPr/>
          </p:nvSpPr>
          <p:spPr>
            <a:xfrm>
              <a:off x="517226" y="5849974"/>
              <a:ext cx="184731" cy="523220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endParaRPr lang="en-US" sz="2800" b="0" dirty="0">
                <a:solidFill>
                  <a:schemeClr val="accent2"/>
                </a:solidFill>
                <a:cs typeface="Arial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04E8BBC-F036-795B-A0C6-3538132F7B71}"/>
                </a:ext>
              </a:extLst>
            </p:cNvPr>
            <p:cNvSpPr txBox="1"/>
            <p:nvPr/>
          </p:nvSpPr>
          <p:spPr>
            <a:xfrm>
              <a:off x="457984" y="1294684"/>
              <a:ext cx="358143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KR" sz="2800" dirty="0"/>
                <a:t>In-process Isolation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70FA108-4AEA-2515-16C8-3E4965CC9E29}"/>
              </a:ext>
            </a:extLst>
          </p:cNvPr>
          <p:cNvGrpSpPr/>
          <p:nvPr/>
        </p:nvGrpSpPr>
        <p:grpSpPr>
          <a:xfrm>
            <a:off x="5033672" y="1121293"/>
            <a:ext cx="3571747" cy="5251901"/>
            <a:chOff x="5033672" y="1121293"/>
            <a:chExt cx="3571747" cy="525190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F845690-8285-0D12-8681-621756243AD8}"/>
                </a:ext>
              </a:extLst>
            </p:cNvPr>
            <p:cNvSpPr txBox="1"/>
            <p:nvPr/>
          </p:nvSpPr>
          <p:spPr>
            <a:xfrm>
              <a:off x="5292080" y="5849974"/>
              <a:ext cx="184731" cy="523220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endParaRPr lang="en-US" sz="2800" b="0" dirty="0">
                <a:solidFill>
                  <a:schemeClr val="accent2"/>
                </a:solidFill>
                <a:cs typeface="Arial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7E9FB08-5452-AC6D-3E8D-42AC0FA79B7F}"/>
                </a:ext>
              </a:extLst>
            </p:cNvPr>
            <p:cNvSpPr/>
            <p:nvPr/>
          </p:nvSpPr>
          <p:spPr bwMode="auto">
            <a:xfrm>
              <a:off x="5702944" y="2412242"/>
              <a:ext cx="284722" cy="43961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0" lang="en-KR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95C34CF-EE07-7C8E-BDA1-8BFA504AF92B}"/>
                </a:ext>
              </a:extLst>
            </p:cNvPr>
            <p:cNvSpPr/>
            <p:nvPr/>
          </p:nvSpPr>
          <p:spPr bwMode="auto">
            <a:xfrm>
              <a:off x="5378645" y="2985258"/>
              <a:ext cx="2953053" cy="576210"/>
            </a:xfrm>
            <a:prstGeom prst="rect">
              <a:avLst/>
            </a:prstGeom>
            <a:solidFill>
              <a:schemeClr val="bg1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KR" dirty="0"/>
                <a:t>Hypervisor</a:t>
              </a:r>
              <a:endParaRPr kumimoji="0" lang="en-KR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46323CF-6178-9E6A-2B51-E04E0C557027}"/>
                </a:ext>
              </a:extLst>
            </p:cNvPr>
            <p:cNvSpPr/>
            <p:nvPr/>
          </p:nvSpPr>
          <p:spPr bwMode="auto">
            <a:xfrm>
              <a:off x="6295625" y="2304974"/>
              <a:ext cx="1531132" cy="576210"/>
            </a:xfrm>
            <a:prstGeom prst="rect">
              <a:avLst/>
            </a:prstGeom>
            <a:solidFill>
              <a:schemeClr val="bg1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KR" dirty="0"/>
                <a:t>OS</a:t>
              </a:r>
              <a:endParaRPr kumimoji="0" lang="en-KR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4C86FD1-9C14-5515-D97C-B55C29C53AB2}"/>
                </a:ext>
              </a:extLst>
            </p:cNvPr>
            <p:cNvSpPr/>
            <p:nvPr/>
          </p:nvSpPr>
          <p:spPr bwMode="auto">
            <a:xfrm>
              <a:off x="5360832" y="4119899"/>
              <a:ext cx="2935241" cy="102009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0" lang="en-KR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D448A51-DB2B-47EA-87C3-23DEF072CA00}"/>
                </a:ext>
              </a:extLst>
            </p:cNvPr>
            <p:cNvSpPr/>
            <p:nvPr/>
          </p:nvSpPr>
          <p:spPr bwMode="auto">
            <a:xfrm>
              <a:off x="5381899" y="5234132"/>
              <a:ext cx="2953053" cy="576210"/>
            </a:xfrm>
            <a:prstGeom prst="rect">
              <a:avLst/>
            </a:prstGeom>
            <a:solidFill>
              <a:schemeClr val="bg1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KR" dirty="0"/>
                <a:t>Hypervisor</a:t>
              </a:r>
              <a:endParaRPr kumimoji="0" lang="en-KR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815CC44-039E-DAF3-1104-8A07F94A3AFC}"/>
                </a:ext>
              </a:extLst>
            </p:cNvPr>
            <p:cNvSpPr/>
            <p:nvPr/>
          </p:nvSpPr>
          <p:spPr bwMode="auto">
            <a:xfrm>
              <a:off x="6383085" y="4466679"/>
              <a:ext cx="1531132" cy="5762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KR" dirty="0"/>
                <a:t>OS</a:t>
              </a:r>
              <a:endParaRPr kumimoji="0" lang="en-KR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60F142A-352A-89FF-BB98-AE97B85AD799}"/>
                </a:ext>
              </a:extLst>
            </p:cNvPr>
            <p:cNvSpPr txBox="1"/>
            <p:nvPr/>
          </p:nvSpPr>
          <p:spPr>
            <a:xfrm>
              <a:off x="5428427" y="1908849"/>
              <a:ext cx="7825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KR" dirty="0">
                  <a:solidFill>
                    <a:schemeClr val="accent2"/>
                  </a:solidFill>
                </a:rPr>
                <a:t>App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744F8B9-DEC3-B586-CCCD-A7FBF4281BA0}"/>
                </a:ext>
              </a:extLst>
            </p:cNvPr>
            <p:cNvSpPr/>
            <p:nvPr/>
          </p:nvSpPr>
          <p:spPr bwMode="auto">
            <a:xfrm>
              <a:off x="5688123" y="4547637"/>
              <a:ext cx="284722" cy="43961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08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0" lang="en-KR" sz="32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F079828-159F-8288-2581-ACA6CBF9CCD6}"/>
                </a:ext>
              </a:extLst>
            </p:cNvPr>
            <p:cNvSpPr txBox="1"/>
            <p:nvPr/>
          </p:nvSpPr>
          <p:spPr>
            <a:xfrm>
              <a:off x="5451243" y="4119899"/>
              <a:ext cx="7825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KR" dirty="0">
                  <a:solidFill>
                    <a:schemeClr val="accent2"/>
                  </a:solidFill>
                </a:rPr>
                <a:t>App</a:t>
              </a:r>
            </a:p>
          </p:txBody>
        </p:sp>
        <p:sp>
          <p:nvSpPr>
            <p:cNvPr id="58" name="Right Arrow 57">
              <a:extLst>
                <a:ext uri="{FF2B5EF4-FFF2-40B4-BE49-F238E27FC236}">
                  <a16:creationId xmlns:a16="http://schemas.microsoft.com/office/drawing/2014/main" id="{BEAD029C-B927-39DB-2E98-7FBFE15FBB1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657621" y="2371910"/>
              <a:ext cx="323849" cy="2953053"/>
            </a:xfrm>
            <a:prstGeom prst="rightArrow">
              <a:avLst/>
            </a:prstGeom>
            <a:solidFill>
              <a:schemeClr val="bg1"/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K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C1BD85E-06A6-470E-D269-48F3EADCFD0B}"/>
                </a:ext>
              </a:extLst>
            </p:cNvPr>
            <p:cNvSpPr txBox="1"/>
            <p:nvPr/>
          </p:nvSpPr>
          <p:spPr>
            <a:xfrm>
              <a:off x="5033672" y="1121293"/>
              <a:ext cx="3571747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KR" sz="2800" dirty="0"/>
                <a:t>Confidential Virtual </a:t>
              </a:r>
            </a:p>
            <a:p>
              <a:pPr algn="ctr"/>
              <a:r>
                <a:rPr lang="en-KR" sz="2800" dirty="0"/>
                <a:t>Machines</a:t>
              </a:r>
            </a:p>
          </p:txBody>
        </p:sp>
      </p:grp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2E397C07-0059-568F-B058-1FAF51DBAC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84213" y="6381750"/>
            <a:ext cx="7775575" cy="323850"/>
          </a:xfrm>
        </p:spPr>
        <p:txBody>
          <a:bodyPr/>
          <a:lstStyle/>
          <a:p>
            <a:r>
              <a:rPr lang="en-US" altLang="ja-JP" dirty="0"/>
              <a:t>33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4C2041-66CB-DAF6-BB93-25B9D08E701E}"/>
              </a:ext>
            </a:extLst>
          </p:cNvPr>
          <p:cNvSpPr/>
          <p:nvPr/>
        </p:nvSpPr>
        <p:spPr bwMode="auto">
          <a:xfrm>
            <a:off x="251520" y="1121293"/>
            <a:ext cx="3911256" cy="5404051"/>
          </a:xfrm>
          <a:prstGeom prst="rect">
            <a:avLst/>
          </a:prstGeom>
          <a:solidFill>
            <a:schemeClr val="bg1">
              <a:alpha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67406081"/>
      </p:ext>
    </p:extLst>
  </p:cSld>
  <p:clrMapOvr>
    <a:masterClrMapping/>
  </p:clrMapOvr>
  <p:transition spd="slow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91E61-6A36-8D24-9D6D-CB01F2E5A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8E49DF-2D95-AA40-5B32-F2B5A677DF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44</a:t>
            </a:fld>
            <a:endParaRPr lang="en-US" altLang="ja-JP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04937E39-64BD-82E3-09A6-9399604736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65175"/>
            <a:ext cx="9144000" cy="5032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ko-KR" altLang="en-US" sz="2400" dirty="0">
              <a:solidFill>
                <a:schemeClr val="tx2"/>
              </a:solidFill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49C32B61-D1E2-FD36-A16F-CC09652F4958}"/>
              </a:ext>
            </a:extLst>
          </p:cNvPr>
          <p:cNvSpPr txBox="1">
            <a:spLocks noChangeArrowheads="1"/>
          </p:cNvSpPr>
          <p:nvPr/>
        </p:nvSpPr>
        <p:spPr>
          <a:xfrm>
            <a:off x="602358" y="3356992"/>
            <a:ext cx="7939284" cy="1295234"/>
          </a:xfrm>
          <a:prstGeom prst="rect">
            <a:avLst/>
          </a:prstGeom>
        </p:spPr>
        <p:txBody>
          <a:bodyPr lIns="93600" rIns="93600"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dirty="0" err="1"/>
              <a:t>IncognitOS</a:t>
            </a:r>
            <a:r>
              <a:rPr lang="en-US" dirty="0"/>
              <a:t>: A Practical </a:t>
            </a:r>
            <a:r>
              <a:rPr lang="en-US" dirty="0" err="1"/>
              <a:t>Unikernel</a:t>
            </a:r>
            <a:r>
              <a:rPr lang="en-US" dirty="0"/>
              <a:t> Design for Full-System Obfuscation in Confidential Virtual Machines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63266180"/>
      </p:ext>
    </p:extLst>
  </p:cSld>
  <p:clrMapOvr>
    <a:masterClrMapping/>
  </p:clrMapOvr>
  <p:transition spd="slow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D7A79-863E-DB70-3838-992ECA50B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25EA2-133A-EA19-3EC8-E07DCA73F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>
                <a:cs typeface="Arial"/>
              </a:rPr>
              <a:t>Challenges for CVM Deployments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DC0FE0-4196-419D-363C-930AE1B955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45</a:t>
            </a:fld>
            <a:endParaRPr lang="en-US" altLang="ja-JP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830A5DA4-1C06-5B14-CA78-2C43F7927849}"/>
              </a:ext>
            </a:extLst>
          </p:cNvPr>
          <p:cNvSpPr txBox="1">
            <a:spLocks/>
          </p:cNvSpPr>
          <p:nvPr/>
        </p:nvSpPr>
        <p:spPr bwMode="auto">
          <a:xfrm>
            <a:off x="685799" y="1196976"/>
            <a:ext cx="8106116" cy="186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KR" kern="0" dirty="0"/>
              <a:t>Bloated TCB:</a:t>
            </a:r>
            <a:r>
              <a:rPr lang="en-KR" b="0" kern="0" dirty="0"/>
              <a:t> Millions of OS LoC are brought into the TCB</a:t>
            </a:r>
            <a:endParaRPr lang="en-US" b="0" kern="0" dirty="0">
              <a:cs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A2A3DEA-B3F4-CC5C-FD5B-21DE50FBFB48}"/>
              </a:ext>
            </a:extLst>
          </p:cNvPr>
          <p:cNvSpPr/>
          <p:nvPr/>
        </p:nvSpPr>
        <p:spPr bwMode="auto">
          <a:xfrm>
            <a:off x="5281456" y="2819628"/>
            <a:ext cx="1550324" cy="14136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1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108C94B-3C68-1181-D5F0-7E5A320E0C97}"/>
              </a:ext>
            </a:extLst>
          </p:cNvPr>
          <p:cNvSpPr/>
          <p:nvPr/>
        </p:nvSpPr>
        <p:spPr bwMode="auto">
          <a:xfrm>
            <a:off x="5393455" y="3577156"/>
            <a:ext cx="1318512" cy="5321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sz="1600" dirty="0"/>
              <a:t>OS</a:t>
            </a:r>
            <a:endParaRPr kumimoji="0" lang="en-KR" sz="16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9320FD3-0C50-25A8-C8BC-06158CDCE5B3}"/>
              </a:ext>
            </a:extLst>
          </p:cNvPr>
          <p:cNvSpPr/>
          <p:nvPr/>
        </p:nvSpPr>
        <p:spPr bwMode="auto">
          <a:xfrm>
            <a:off x="5281456" y="4978747"/>
            <a:ext cx="2737091" cy="68215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0" lang="en-KR" sz="16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Hardware Root of </a:t>
            </a:r>
            <a:r>
              <a:rPr lang="en-US" sz="1600" dirty="0"/>
              <a:t>T</a:t>
            </a:r>
            <a:r>
              <a:rPr kumimoji="0" lang="en-KR" sz="16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rust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1C6081B-38B8-6349-5708-C77503AC08A2}"/>
              </a:ext>
            </a:extLst>
          </p:cNvPr>
          <p:cNvSpPr/>
          <p:nvPr/>
        </p:nvSpPr>
        <p:spPr bwMode="auto">
          <a:xfrm>
            <a:off x="5393454" y="3194444"/>
            <a:ext cx="1318512" cy="2561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sz="1200" dirty="0"/>
              <a:t>Application</a:t>
            </a:r>
            <a:endParaRPr kumimoji="0" lang="en-KR" sz="1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75FE357-B4E1-A7CB-896E-C62CB79A819A}"/>
              </a:ext>
            </a:extLst>
          </p:cNvPr>
          <p:cNvSpPr/>
          <p:nvPr/>
        </p:nvSpPr>
        <p:spPr bwMode="auto">
          <a:xfrm>
            <a:off x="5281456" y="4419825"/>
            <a:ext cx="2737091" cy="384124"/>
          </a:xfrm>
          <a:prstGeom prst="rect">
            <a:avLst/>
          </a:prstGeom>
          <a:solidFill>
            <a:schemeClr val="accent5">
              <a:lumMod val="9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sz="1600" dirty="0"/>
              <a:t>Hypervisor</a:t>
            </a:r>
            <a:endParaRPr kumimoji="0" lang="en-KR" sz="16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pic>
        <p:nvPicPr>
          <p:cNvPr id="38" name="Picture 37" descr="A red face with horns and a black background&#10;&#10;AI-generated content may be incorrect.">
            <a:extLst>
              <a:ext uri="{FF2B5EF4-FFF2-40B4-BE49-F238E27FC236}">
                <a16:creationId xmlns:a16="http://schemas.microsoft.com/office/drawing/2014/main" id="{9C578F94-1B13-2DB6-D1FA-939BE957A1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8924" y="4392873"/>
            <a:ext cx="452411" cy="455576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04F31661-42D5-51FC-88C6-84EE61CCB080}"/>
              </a:ext>
            </a:extLst>
          </p:cNvPr>
          <p:cNvSpPr/>
          <p:nvPr/>
        </p:nvSpPr>
        <p:spPr bwMode="auto">
          <a:xfrm>
            <a:off x="6931052" y="3498235"/>
            <a:ext cx="1085315" cy="838851"/>
          </a:xfrm>
          <a:prstGeom prst="rect">
            <a:avLst/>
          </a:prstGeom>
          <a:solidFill>
            <a:schemeClr val="accent5">
              <a:lumMod val="9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sz="1200" dirty="0"/>
              <a:t>Malicious VMs</a:t>
            </a:r>
            <a:endParaRPr kumimoji="0" lang="en-KR" sz="1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15144C2-6DF8-FE8B-10B0-9F98F4FA515E}"/>
              </a:ext>
            </a:extLst>
          </p:cNvPr>
          <p:cNvSpPr txBox="1"/>
          <p:nvPr/>
        </p:nvSpPr>
        <p:spPr>
          <a:xfrm>
            <a:off x="5677698" y="2819969"/>
            <a:ext cx="757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KR" sz="1600" dirty="0"/>
              <a:t>CVM</a:t>
            </a:r>
          </a:p>
        </p:txBody>
      </p:sp>
      <p:pic>
        <p:nvPicPr>
          <p:cNvPr id="44" name="Picture 43" descr="A red face with horns and a black background&#10;&#10;AI-generated content may be incorrect.">
            <a:extLst>
              <a:ext uri="{FF2B5EF4-FFF2-40B4-BE49-F238E27FC236}">
                <a16:creationId xmlns:a16="http://schemas.microsoft.com/office/drawing/2014/main" id="{CD9CEC3F-2296-61ED-1427-1D04578A4D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9221" y="3888723"/>
            <a:ext cx="452411" cy="455576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C1913736-DA91-A4C9-49C3-C22E8C7B9524}"/>
              </a:ext>
            </a:extLst>
          </p:cNvPr>
          <p:cNvSpPr/>
          <p:nvPr/>
        </p:nvSpPr>
        <p:spPr bwMode="auto">
          <a:xfrm>
            <a:off x="1372439" y="3155125"/>
            <a:ext cx="2983189" cy="17474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6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DA31E7F-A8F4-96EF-5A21-DA59541A5C59}"/>
              </a:ext>
            </a:extLst>
          </p:cNvPr>
          <p:cNvSpPr/>
          <p:nvPr/>
        </p:nvSpPr>
        <p:spPr bwMode="auto">
          <a:xfrm>
            <a:off x="1587362" y="4190663"/>
            <a:ext cx="1209097" cy="532113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latin typeface="Arial"/>
                <a:ea typeface="굴림"/>
                <a:cs typeface="Arial"/>
              </a:rPr>
              <a:t>HW interfaces</a:t>
            </a:r>
            <a:endParaRPr lang="en-US" sz="1600" dirty="0">
              <a:cs typeface="Arial"/>
            </a:endParaRPr>
          </a:p>
        </p:txBody>
      </p:sp>
      <p:sp>
        <p:nvSpPr>
          <p:cNvPr id="49" name="Right Arrow 13">
            <a:extLst>
              <a:ext uri="{FF2B5EF4-FFF2-40B4-BE49-F238E27FC236}">
                <a16:creationId xmlns:a16="http://schemas.microsoft.com/office/drawing/2014/main" id="{075FE8F7-E761-FB42-1BC6-8B7D7932785A}"/>
              </a:ext>
            </a:extLst>
          </p:cNvPr>
          <p:cNvSpPr>
            <a:spLocks/>
          </p:cNvSpPr>
          <p:nvPr/>
        </p:nvSpPr>
        <p:spPr bwMode="auto">
          <a:xfrm rot="-4500000">
            <a:off x="1592159" y="4871095"/>
            <a:ext cx="739833" cy="395788"/>
          </a:xfrm>
          <a:prstGeom prst="rightArrow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0FDDAD6-D7C8-A3DC-A555-288CEC4FFC8E}"/>
              </a:ext>
            </a:extLst>
          </p:cNvPr>
          <p:cNvSpPr/>
          <p:nvPr/>
        </p:nvSpPr>
        <p:spPr bwMode="auto">
          <a:xfrm>
            <a:off x="2931608" y="4190662"/>
            <a:ext cx="1330235" cy="532113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latin typeface="Arial"/>
                <a:ea typeface="굴림"/>
                <a:cs typeface="Arial"/>
              </a:rPr>
              <a:t>Networking stack</a:t>
            </a:r>
            <a:endParaRPr lang="en-US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356D7069-45B6-B157-5593-0B190AE3805A}"/>
              </a:ext>
            </a:extLst>
          </p:cNvPr>
          <p:cNvSpPr/>
          <p:nvPr/>
        </p:nvSpPr>
        <p:spPr bwMode="auto">
          <a:xfrm>
            <a:off x="1587361" y="3350509"/>
            <a:ext cx="1209097" cy="532113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latin typeface="Arial"/>
                <a:ea typeface="굴림"/>
                <a:cs typeface="Arial"/>
              </a:rPr>
              <a:t>System calls</a:t>
            </a:r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BDE4362-958D-F45F-0035-1A736EA1D4AA}"/>
              </a:ext>
            </a:extLst>
          </p:cNvPr>
          <p:cNvSpPr/>
          <p:nvPr/>
        </p:nvSpPr>
        <p:spPr bwMode="auto">
          <a:xfrm>
            <a:off x="2931607" y="3350508"/>
            <a:ext cx="1326327" cy="532113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latin typeface="Arial"/>
                <a:ea typeface="굴림"/>
                <a:cs typeface="Arial"/>
              </a:rPr>
              <a:t>Other utilities</a:t>
            </a:r>
            <a:endParaRPr lang="en-US" sz="1600" dirty="0">
              <a:cs typeface="Arial"/>
            </a:endParaRPr>
          </a:p>
        </p:txBody>
      </p:sp>
      <p:pic>
        <p:nvPicPr>
          <p:cNvPr id="56" name="Picture 55" descr="A red face with horns and a black background&#10;&#10;AI-generated content may be incorrect.">
            <a:extLst>
              <a:ext uri="{FF2B5EF4-FFF2-40B4-BE49-F238E27FC236}">
                <a16:creationId xmlns:a16="http://schemas.microsoft.com/office/drawing/2014/main" id="{56BF7299-06F9-2B5A-6910-37F05B4EDC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6954" y="5205672"/>
            <a:ext cx="452411" cy="455576"/>
          </a:xfrm>
          <a:prstGeom prst="rect">
            <a:avLst/>
          </a:prstGeom>
        </p:spPr>
      </p:pic>
      <p:sp>
        <p:nvSpPr>
          <p:cNvPr id="57" name="Right Arrow 13">
            <a:extLst>
              <a:ext uri="{FF2B5EF4-FFF2-40B4-BE49-F238E27FC236}">
                <a16:creationId xmlns:a16="http://schemas.microsoft.com/office/drawing/2014/main" id="{C3238C8D-EF26-E678-000E-D9118D553184}"/>
              </a:ext>
            </a:extLst>
          </p:cNvPr>
          <p:cNvSpPr>
            <a:spLocks/>
          </p:cNvSpPr>
          <p:nvPr/>
        </p:nvSpPr>
        <p:spPr bwMode="auto">
          <a:xfrm rot="1080000">
            <a:off x="1002097" y="3343187"/>
            <a:ext cx="739833" cy="395788"/>
          </a:xfrm>
          <a:prstGeom prst="rightArrow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pic>
        <p:nvPicPr>
          <p:cNvPr id="58" name="Picture 57" descr="A red face with horns and a black background&#10;&#10;AI-generated content may be incorrect.">
            <a:extLst>
              <a:ext uri="{FF2B5EF4-FFF2-40B4-BE49-F238E27FC236}">
                <a16:creationId xmlns:a16="http://schemas.microsoft.com/office/drawing/2014/main" id="{6732A978-E9A8-14CC-7195-87CD99A5EE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846" y="3118964"/>
            <a:ext cx="452411" cy="455576"/>
          </a:xfrm>
          <a:prstGeom prst="rect">
            <a:avLst/>
          </a:prstGeom>
        </p:spPr>
      </p:pic>
      <p:sp>
        <p:nvSpPr>
          <p:cNvPr id="59" name="Right Arrow 13">
            <a:extLst>
              <a:ext uri="{FF2B5EF4-FFF2-40B4-BE49-F238E27FC236}">
                <a16:creationId xmlns:a16="http://schemas.microsoft.com/office/drawing/2014/main" id="{9F21B961-4548-9087-94BA-8EC37F3A5CAD}"/>
              </a:ext>
            </a:extLst>
          </p:cNvPr>
          <p:cNvSpPr>
            <a:spLocks/>
          </p:cNvSpPr>
          <p:nvPr/>
        </p:nvSpPr>
        <p:spPr bwMode="auto">
          <a:xfrm rot="5040000">
            <a:off x="2975431" y="2925066"/>
            <a:ext cx="517095" cy="384065"/>
          </a:xfrm>
          <a:prstGeom prst="rightArrow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pic>
        <p:nvPicPr>
          <p:cNvPr id="60" name="Picture 59" descr="A red face with horns and a black background&#10;&#10;AI-generated content may be incorrect.">
            <a:extLst>
              <a:ext uri="{FF2B5EF4-FFF2-40B4-BE49-F238E27FC236}">
                <a16:creationId xmlns:a16="http://schemas.microsoft.com/office/drawing/2014/main" id="{BB0C6F51-A0ED-9E7F-4760-79E2BDE0C2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5445" y="2610964"/>
            <a:ext cx="452411" cy="455576"/>
          </a:xfrm>
          <a:prstGeom prst="rect">
            <a:avLst/>
          </a:prstGeom>
        </p:spPr>
      </p:pic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4810F39A-0072-9C10-8DDF-C10CA7BB3064}"/>
              </a:ext>
            </a:extLst>
          </p:cNvPr>
          <p:cNvCxnSpPr>
            <a:cxnSpLocks/>
          </p:cNvCxnSpPr>
          <p:nvPr/>
        </p:nvCxnSpPr>
        <p:spPr bwMode="auto">
          <a:xfrm>
            <a:off x="4226786" y="3362819"/>
            <a:ext cx="1230146" cy="234466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Right Arrow 13">
            <a:extLst>
              <a:ext uri="{FF2B5EF4-FFF2-40B4-BE49-F238E27FC236}">
                <a16:creationId xmlns:a16="http://schemas.microsoft.com/office/drawing/2014/main" id="{8B508697-139F-D45F-5F33-15FBB094456B}"/>
              </a:ext>
            </a:extLst>
          </p:cNvPr>
          <p:cNvSpPr>
            <a:spLocks/>
          </p:cNvSpPr>
          <p:nvPr/>
        </p:nvSpPr>
        <p:spPr bwMode="auto">
          <a:xfrm rot="14640000">
            <a:off x="3706220" y="4781218"/>
            <a:ext cx="739833" cy="395788"/>
          </a:xfrm>
          <a:prstGeom prst="rightArrow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1A5206D3-59AA-C0CA-6A80-7CD07126AB18}"/>
              </a:ext>
            </a:extLst>
          </p:cNvPr>
          <p:cNvCxnSpPr>
            <a:cxnSpLocks/>
          </p:cNvCxnSpPr>
          <p:nvPr/>
        </p:nvCxnSpPr>
        <p:spPr bwMode="auto">
          <a:xfrm flipV="1">
            <a:off x="4363555" y="4089654"/>
            <a:ext cx="1085561" cy="840149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5" name="Picture 64" descr="A red face with horns and a black background&#10;&#10;AI-generated content may be incorrect.">
            <a:extLst>
              <a:ext uri="{FF2B5EF4-FFF2-40B4-BE49-F238E27FC236}">
                <a16:creationId xmlns:a16="http://schemas.microsoft.com/office/drawing/2014/main" id="{4746A708-289A-73C1-7162-4401138BFF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7630" y="5092348"/>
            <a:ext cx="452411" cy="45557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29348220"/>
      </p:ext>
    </p:extLst>
  </p:cSld>
  <p:clrMapOvr>
    <a:masterClrMapping/>
  </p:clrMapOvr>
  <p:transition spd="slow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7E8F7-3CC6-D8FE-02EF-21FF64A0B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>
                <a:cs typeface="Arial"/>
              </a:rPr>
              <a:t>Side-channel Attacks on CVMs</a:t>
            </a:r>
            <a:endParaRPr lang="en-K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058B8C-0B07-FA4E-459B-BE33E726A9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46</a:t>
            </a:fld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ADDF6A-E936-F439-857E-C14BF6AADE7B}"/>
              </a:ext>
            </a:extLst>
          </p:cNvPr>
          <p:cNvSpPr/>
          <p:nvPr/>
        </p:nvSpPr>
        <p:spPr bwMode="auto">
          <a:xfrm>
            <a:off x="5883241" y="2890275"/>
            <a:ext cx="1550324" cy="14136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1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854AC4-9323-D52D-2CDD-A42B0B3363C8}"/>
              </a:ext>
            </a:extLst>
          </p:cNvPr>
          <p:cNvSpPr/>
          <p:nvPr/>
        </p:nvSpPr>
        <p:spPr bwMode="auto">
          <a:xfrm>
            <a:off x="5995240" y="3647803"/>
            <a:ext cx="1318512" cy="5321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sz="1600" dirty="0"/>
              <a:t>OS</a:t>
            </a:r>
            <a:endParaRPr kumimoji="0" lang="en-KR" sz="16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87E65F2-1A75-845E-3DE9-676B89A02CA3}"/>
              </a:ext>
            </a:extLst>
          </p:cNvPr>
          <p:cNvSpPr/>
          <p:nvPr/>
        </p:nvSpPr>
        <p:spPr bwMode="auto">
          <a:xfrm>
            <a:off x="5883241" y="5049394"/>
            <a:ext cx="2737091" cy="68215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0" lang="en-KR" sz="16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Hardware Root of </a:t>
            </a:r>
            <a:r>
              <a:rPr lang="en-US" sz="1600" dirty="0"/>
              <a:t>T</a:t>
            </a:r>
            <a:r>
              <a:rPr kumimoji="0" lang="en-KR" sz="16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rust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63E1E7-5D57-D265-E737-2ED8A2845C0B}"/>
              </a:ext>
            </a:extLst>
          </p:cNvPr>
          <p:cNvSpPr/>
          <p:nvPr/>
        </p:nvSpPr>
        <p:spPr bwMode="auto">
          <a:xfrm>
            <a:off x="5995239" y="3265091"/>
            <a:ext cx="1318512" cy="2561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sz="1200" dirty="0"/>
              <a:t>Application</a:t>
            </a:r>
            <a:endParaRPr kumimoji="0" lang="en-KR" sz="1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82D45C-5169-A2C5-679A-6AE83C2DE53C}"/>
              </a:ext>
            </a:extLst>
          </p:cNvPr>
          <p:cNvSpPr/>
          <p:nvPr/>
        </p:nvSpPr>
        <p:spPr bwMode="auto">
          <a:xfrm>
            <a:off x="5883241" y="4490472"/>
            <a:ext cx="2737091" cy="384124"/>
          </a:xfrm>
          <a:prstGeom prst="rect">
            <a:avLst/>
          </a:prstGeom>
          <a:solidFill>
            <a:schemeClr val="accent5">
              <a:lumMod val="9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sz="1600" dirty="0"/>
              <a:t>Hypervisor</a:t>
            </a:r>
            <a:endParaRPr kumimoji="0" lang="en-KR" sz="16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pic>
        <p:nvPicPr>
          <p:cNvPr id="16" name="Picture 15" descr="A red face with horns and a black background&#10;&#10;AI-generated content may be incorrect.">
            <a:extLst>
              <a:ext uri="{FF2B5EF4-FFF2-40B4-BE49-F238E27FC236}">
                <a16:creationId xmlns:a16="http://schemas.microsoft.com/office/drawing/2014/main" id="{B4326B73-43D5-7254-6824-F8A7CA8148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0709" y="4463520"/>
            <a:ext cx="452411" cy="45557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0AB0224-EE3A-FAA3-CF25-549BA1F076B7}"/>
              </a:ext>
            </a:extLst>
          </p:cNvPr>
          <p:cNvSpPr/>
          <p:nvPr/>
        </p:nvSpPr>
        <p:spPr bwMode="auto">
          <a:xfrm>
            <a:off x="7532837" y="3568882"/>
            <a:ext cx="1085315" cy="838851"/>
          </a:xfrm>
          <a:prstGeom prst="rect">
            <a:avLst/>
          </a:prstGeom>
          <a:solidFill>
            <a:schemeClr val="accent5">
              <a:lumMod val="9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sz="1200" dirty="0"/>
              <a:t>Malicious VMs</a:t>
            </a:r>
            <a:endParaRPr kumimoji="0" lang="en-KR" sz="1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D2AB6E-3D35-E813-64A2-58CB420BA3B3}"/>
              </a:ext>
            </a:extLst>
          </p:cNvPr>
          <p:cNvSpPr txBox="1"/>
          <p:nvPr/>
        </p:nvSpPr>
        <p:spPr>
          <a:xfrm>
            <a:off x="6349822" y="2937509"/>
            <a:ext cx="757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KR" sz="1600" dirty="0"/>
              <a:t>CVM</a:t>
            </a:r>
          </a:p>
        </p:txBody>
      </p:sp>
      <p:pic>
        <p:nvPicPr>
          <p:cNvPr id="22" name="Picture 21" descr="A red face with horns and a black background&#10;&#10;AI-generated content may be incorrect.">
            <a:extLst>
              <a:ext uri="{FF2B5EF4-FFF2-40B4-BE49-F238E27FC236}">
                <a16:creationId xmlns:a16="http://schemas.microsoft.com/office/drawing/2014/main" id="{41AC2989-FB76-4612-46DA-CFEC43D793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1006" y="3959370"/>
            <a:ext cx="452411" cy="455576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88F59E82-0383-AF5A-8D5A-4046ABFC4BF4}"/>
              </a:ext>
            </a:extLst>
          </p:cNvPr>
          <p:cNvSpPr txBox="1">
            <a:spLocks/>
          </p:cNvSpPr>
          <p:nvPr/>
        </p:nvSpPr>
        <p:spPr bwMode="auto">
          <a:xfrm>
            <a:off x="420076" y="1196976"/>
            <a:ext cx="8500792" cy="1121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KR" b="0" kern="0" dirty="0"/>
              <a:t>Side-channel attacks were </a:t>
            </a:r>
            <a:r>
              <a:rPr lang="en-US" b="0" kern="0" dirty="0"/>
              <a:t>a </a:t>
            </a:r>
            <a:r>
              <a:rPr lang="en-KR" b="0" kern="0" dirty="0"/>
              <a:t>significant challenge for Intel SGX and persist in CVMs</a:t>
            </a:r>
            <a:endParaRPr lang="en-US" b="0" kern="0" dirty="0">
              <a:cs typeface="Arial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2A04C07-496D-DE40-8B2B-139A3AB64D1C}"/>
              </a:ext>
            </a:extLst>
          </p:cNvPr>
          <p:cNvSpPr/>
          <p:nvPr/>
        </p:nvSpPr>
        <p:spPr bwMode="auto">
          <a:xfrm>
            <a:off x="447434" y="2358826"/>
            <a:ext cx="2691368" cy="671179"/>
          </a:xfrm>
          <a:prstGeom prst="rect">
            <a:avLst/>
          </a:prstGeom>
          <a:solidFill>
            <a:schemeClr val="accent5">
              <a:lumMod val="90000"/>
            </a:schemeClr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KR" sz="1400" b="0">
                <a:latin typeface="Arial"/>
                <a:ea typeface="굴림"/>
                <a:cs typeface="Arial"/>
              </a:rPr>
              <a:t>Ciphertext Attacks on SEV-SNP</a:t>
            </a:r>
            <a:endParaRPr lang="en-US" sz="2800" b="0">
              <a:cs typeface="Arial"/>
            </a:endParaRPr>
          </a:p>
          <a:p>
            <a:r>
              <a:rPr lang="en-KR" sz="1400" b="0" dirty="0">
                <a:latin typeface="Arial"/>
                <a:ea typeface="굴림"/>
                <a:cs typeface="Arial"/>
              </a:rPr>
              <a:t>[</a:t>
            </a:r>
            <a:r>
              <a:rPr lang="en-KR" sz="1400" b="0" dirty="0" err="1">
                <a:latin typeface="Arial"/>
                <a:ea typeface="굴림"/>
                <a:cs typeface="Arial"/>
              </a:rPr>
              <a:t>Cipherleak</a:t>
            </a:r>
            <a:r>
              <a:rPr lang="en-KR" sz="1400" b="0" dirty="0">
                <a:latin typeface="Arial"/>
                <a:ea typeface="굴림"/>
                <a:cs typeface="Arial"/>
              </a:rPr>
              <a:t> SEC '21, Relocate-Vote Sec '25]</a:t>
            </a:r>
            <a:endParaRPr lang="en-US" sz="2800" b="0">
              <a:cs typeface="Arial"/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80F2C28A-01B0-3572-ACA9-842E0DE789E4}"/>
              </a:ext>
            </a:extLst>
          </p:cNvPr>
          <p:cNvCxnSpPr>
            <a:cxnSpLocks/>
            <a:endCxn id="28" idx="1"/>
          </p:cNvCxnSpPr>
          <p:nvPr/>
        </p:nvCxnSpPr>
        <p:spPr bwMode="auto">
          <a:xfrm>
            <a:off x="3148262" y="2843406"/>
            <a:ext cx="554350" cy="76345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7A5480AD-021D-5F31-1FBA-E966EE65CF65}"/>
              </a:ext>
            </a:extLst>
          </p:cNvPr>
          <p:cNvCxnSpPr>
            <a:cxnSpLocks/>
            <a:endCxn id="29" idx="1"/>
          </p:cNvCxnSpPr>
          <p:nvPr/>
        </p:nvCxnSpPr>
        <p:spPr bwMode="auto">
          <a:xfrm>
            <a:off x="3148261" y="3816421"/>
            <a:ext cx="554351" cy="214426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C5521CD4-DE17-28F2-8E2A-09EFE47742C8}"/>
              </a:ext>
            </a:extLst>
          </p:cNvPr>
          <p:cNvCxnSpPr>
            <a:cxnSpLocks/>
            <a:endCxn id="30" idx="1"/>
          </p:cNvCxnSpPr>
          <p:nvPr/>
        </p:nvCxnSpPr>
        <p:spPr bwMode="auto">
          <a:xfrm>
            <a:off x="3136538" y="5062972"/>
            <a:ext cx="566074" cy="5812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0CC3370-4592-D26C-BABF-10D6D847EB8F}"/>
              </a:ext>
            </a:extLst>
          </p:cNvPr>
          <p:cNvGrpSpPr/>
          <p:nvPr/>
        </p:nvGrpSpPr>
        <p:grpSpPr>
          <a:xfrm>
            <a:off x="431800" y="3265409"/>
            <a:ext cx="2699186" cy="1065857"/>
            <a:chOff x="431800" y="3265409"/>
            <a:chExt cx="2699186" cy="1065857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ECDDDB80-E780-9B05-95B6-081C5FC6100A}"/>
                </a:ext>
              </a:extLst>
            </p:cNvPr>
            <p:cNvSpPr/>
            <p:nvPr/>
          </p:nvSpPr>
          <p:spPr bwMode="auto">
            <a:xfrm>
              <a:off x="435709" y="3812486"/>
              <a:ext cx="2695277" cy="518780"/>
            </a:xfrm>
            <a:prstGeom prst="rect">
              <a:avLst/>
            </a:prstGeom>
            <a:solidFill>
              <a:schemeClr val="accent5">
                <a:lumMod val="90000"/>
              </a:schemeClr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KR" sz="1400" b="0">
                  <a:latin typeface="Arial"/>
                  <a:ea typeface="굴림"/>
                  <a:cs typeface="Arial"/>
                </a:rPr>
                <a:t>SEV-SNP Controlled-channel </a:t>
              </a:r>
              <a:r>
                <a:rPr lang="en-KR" sz="1400" b="0" dirty="0">
                  <a:latin typeface="Arial"/>
                  <a:ea typeface="굴림"/>
                  <a:cs typeface="Arial"/>
                </a:rPr>
                <a:t>attacks [Heckler SEC '24]</a:t>
              </a:r>
              <a:endParaRPr lang="en-US" sz="2800" dirty="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70C4D5F9-D49D-68C9-5A3C-1EEA8FBD94DE}"/>
                </a:ext>
              </a:extLst>
            </p:cNvPr>
            <p:cNvSpPr/>
            <p:nvPr/>
          </p:nvSpPr>
          <p:spPr bwMode="auto">
            <a:xfrm>
              <a:off x="431800" y="3265409"/>
              <a:ext cx="2695277" cy="5187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 cmpd="sng" algn="ctr">
              <a:solidFill>
                <a:schemeClr val="accent5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KR" sz="1400" b="0" dirty="0">
                  <a:latin typeface="Arial"/>
                  <a:ea typeface="굴림"/>
                  <a:cs typeface="Arial"/>
                </a:rPr>
                <a:t>SGX Controlled-channel </a:t>
              </a:r>
              <a:r>
                <a:rPr lang="en-KR" sz="1400" b="0">
                  <a:latin typeface="Arial"/>
                  <a:ea typeface="굴림"/>
                  <a:cs typeface="Arial"/>
                </a:rPr>
                <a:t>attacks [Oakland '15]</a:t>
              </a:r>
              <a:endParaRPr lang="en-US" sz="280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7E5132B-4579-422C-580B-6D7BC5357815}"/>
              </a:ext>
            </a:extLst>
          </p:cNvPr>
          <p:cNvGrpSpPr/>
          <p:nvPr/>
        </p:nvGrpSpPr>
        <p:grpSpPr>
          <a:xfrm>
            <a:off x="427892" y="4562762"/>
            <a:ext cx="2699184" cy="854843"/>
            <a:chOff x="427892" y="4562762"/>
            <a:chExt cx="2699184" cy="854843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77F01BC2-45DD-05BF-58D8-AECB46486F94}"/>
                </a:ext>
              </a:extLst>
            </p:cNvPr>
            <p:cNvSpPr/>
            <p:nvPr/>
          </p:nvSpPr>
          <p:spPr bwMode="auto">
            <a:xfrm>
              <a:off x="427892" y="4902733"/>
              <a:ext cx="2699184" cy="514872"/>
            </a:xfrm>
            <a:prstGeom prst="rect">
              <a:avLst/>
            </a:prstGeom>
            <a:solidFill>
              <a:schemeClr val="accent5">
                <a:lumMod val="90000"/>
              </a:schemeClr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KR" sz="1400" b="0">
                  <a:latin typeface="Arial"/>
                  <a:ea typeface="굴림"/>
                  <a:cs typeface="Arial"/>
                </a:rPr>
                <a:t>SEV cache attacks </a:t>
              </a:r>
              <a:r>
                <a:rPr lang="en-KR" sz="1400" b="0" dirty="0">
                  <a:latin typeface="Arial"/>
                  <a:ea typeface="굴림"/>
                  <a:cs typeface="Arial"/>
                </a:rPr>
                <a:t>[SEV-STEP TCHES'24]</a:t>
              </a:r>
              <a:endParaRPr lang="en-US" sz="2800" dirty="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31EE9EA4-AA16-236E-E36E-6561DBF1E62C}"/>
                </a:ext>
              </a:extLst>
            </p:cNvPr>
            <p:cNvSpPr/>
            <p:nvPr/>
          </p:nvSpPr>
          <p:spPr bwMode="auto">
            <a:xfrm>
              <a:off x="427892" y="4562762"/>
              <a:ext cx="2695277" cy="3351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 cmpd="sng" algn="ctr">
              <a:solidFill>
                <a:schemeClr val="accent5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KR" sz="1400" b="0" dirty="0">
                  <a:latin typeface="Arial"/>
                  <a:ea typeface="굴림"/>
                  <a:cs typeface="Arial"/>
                </a:rPr>
                <a:t>SGX cache </a:t>
              </a:r>
              <a:r>
                <a:rPr lang="en-KR" sz="1400" b="0">
                  <a:latin typeface="Arial"/>
                  <a:ea typeface="굴림"/>
                  <a:cs typeface="Arial"/>
                </a:rPr>
                <a:t>attacks [Woot '17]</a:t>
              </a:r>
              <a:endParaRPr lang="en-US" sz="2800"/>
            </a:p>
          </p:txBody>
        </p:sp>
      </p:grp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913CFB15-8D8D-0284-8129-637A2BD40AF3}"/>
              </a:ext>
            </a:extLst>
          </p:cNvPr>
          <p:cNvCxnSpPr>
            <a:cxnSpLocks/>
            <a:endCxn id="31" idx="1"/>
          </p:cNvCxnSpPr>
          <p:nvPr/>
        </p:nvCxnSpPr>
        <p:spPr bwMode="auto">
          <a:xfrm flipV="1">
            <a:off x="3148260" y="5541169"/>
            <a:ext cx="558259" cy="53389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88FCCEF-F3DE-323D-BDE4-77EB9FE2933F}"/>
              </a:ext>
            </a:extLst>
          </p:cNvPr>
          <p:cNvGrpSpPr/>
          <p:nvPr/>
        </p:nvGrpSpPr>
        <p:grpSpPr>
          <a:xfrm>
            <a:off x="431800" y="5555316"/>
            <a:ext cx="2699184" cy="764965"/>
            <a:chOff x="431800" y="5555316"/>
            <a:chExt cx="2699184" cy="764965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79A7AC0C-DD7B-535E-C430-174CAF29D703}"/>
                </a:ext>
              </a:extLst>
            </p:cNvPr>
            <p:cNvSpPr/>
            <p:nvPr/>
          </p:nvSpPr>
          <p:spPr bwMode="auto">
            <a:xfrm>
              <a:off x="435706" y="6067223"/>
              <a:ext cx="2687463" cy="253058"/>
            </a:xfrm>
            <a:prstGeom prst="rect">
              <a:avLst/>
            </a:prstGeom>
            <a:solidFill>
              <a:schemeClr val="accent5">
                <a:lumMod val="90000"/>
              </a:schemeClr>
            </a:solidFill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KR" sz="1400" b="0">
                  <a:latin typeface="Arial"/>
                  <a:ea typeface="굴림"/>
                  <a:cs typeface="Arial"/>
                </a:rPr>
                <a:t>???</a:t>
              </a:r>
              <a:endParaRPr lang="en-US" sz="2800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7FDA6DC-425F-02AE-B5FF-C144C1A81A5F}"/>
                </a:ext>
              </a:extLst>
            </p:cNvPr>
            <p:cNvSpPr/>
            <p:nvPr/>
          </p:nvSpPr>
          <p:spPr bwMode="auto">
            <a:xfrm>
              <a:off x="431800" y="5555316"/>
              <a:ext cx="2699184" cy="50705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5400" cap="flat" cmpd="sng" algn="ctr">
              <a:solidFill>
                <a:schemeClr val="accent5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KR" sz="1400" b="0" dirty="0">
                  <a:latin typeface="Arial"/>
                  <a:ea typeface="굴림"/>
                  <a:cs typeface="Arial"/>
                </a:rPr>
                <a:t>SGX branch shadowing </a:t>
              </a:r>
              <a:r>
                <a:rPr lang="en-KR" sz="1400" b="0">
                  <a:latin typeface="Arial"/>
                  <a:ea typeface="굴림"/>
                  <a:cs typeface="Arial"/>
                </a:rPr>
                <a:t>attacks</a:t>
              </a:r>
              <a:r>
                <a:rPr lang="en-KR" sz="1400" b="0" dirty="0">
                  <a:latin typeface="Arial"/>
                  <a:ea typeface="굴림"/>
                  <a:cs typeface="Arial"/>
                </a:rPr>
                <a:t> [Woot '17]</a:t>
              </a:r>
              <a:endParaRPr lang="en-US" sz="2800" dirty="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C92C280-084F-980B-A48B-5B8CFCA118BE}"/>
              </a:ext>
            </a:extLst>
          </p:cNvPr>
          <p:cNvGrpSpPr/>
          <p:nvPr/>
        </p:nvGrpSpPr>
        <p:grpSpPr>
          <a:xfrm>
            <a:off x="3563888" y="2894181"/>
            <a:ext cx="2319353" cy="2941550"/>
            <a:chOff x="3563888" y="2894181"/>
            <a:chExt cx="2319353" cy="2941550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23BB61A2-E294-45D8-12D0-11CC3D33BAE5}"/>
                </a:ext>
              </a:extLst>
            </p:cNvPr>
            <p:cNvGrpSpPr/>
            <p:nvPr/>
          </p:nvGrpSpPr>
          <p:grpSpPr>
            <a:xfrm>
              <a:off x="3563888" y="2894181"/>
              <a:ext cx="1813170" cy="2941550"/>
              <a:chOff x="3817815" y="2894181"/>
              <a:chExt cx="1813170" cy="2941550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A903DE4-A186-B5EB-7AAB-5680F37685D7}"/>
                  </a:ext>
                </a:extLst>
              </p:cNvPr>
              <p:cNvSpPr/>
              <p:nvPr/>
            </p:nvSpPr>
            <p:spPr bwMode="auto">
              <a:xfrm>
                <a:off x="3821724" y="2894181"/>
                <a:ext cx="1808229" cy="2941550"/>
              </a:xfrm>
              <a:prstGeom prst="rect">
                <a:avLst/>
              </a:prstGeom>
              <a:solidFill>
                <a:schemeClr val="bg1"/>
              </a:solidFill>
              <a:ln w="25400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lang="en-KR" sz="12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A380E1A5-A137-C22E-F3BC-0E62BC57A092}"/>
                  </a:ext>
                </a:extLst>
              </p:cNvPr>
              <p:cNvSpPr/>
              <p:nvPr/>
            </p:nvSpPr>
            <p:spPr bwMode="auto">
              <a:xfrm>
                <a:off x="3956539" y="3460797"/>
                <a:ext cx="1558140" cy="292134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5400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KR" sz="1200" dirty="0">
                    <a:latin typeface="Arial"/>
                    <a:ea typeface="굴림"/>
                    <a:cs typeface="Arial"/>
                  </a:rPr>
                  <a:t>DRAM </a:t>
                </a:r>
                <a:r>
                  <a:rPr lang="en-KR" sz="1200">
                    <a:latin typeface="Arial"/>
                    <a:ea typeface="굴림"/>
                    <a:cs typeface="Arial"/>
                  </a:rPr>
                  <a:t>(Encrypted</a:t>
                </a:r>
                <a:r>
                  <a:rPr lang="en-KR" sz="1200" dirty="0">
                    <a:latin typeface="Arial"/>
                    <a:ea typeface="굴림"/>
                    <a:cs typeface="Arial"/>
                  </a:rPr>
                  <a:t>)</a:t>
                </a:r>
                <a:endParaRPr lang="en-US" dirty="0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30734F54-23E1-FB22-63FF-3BEADD885F38}"/>
                  </a:ext>
                </a:extLst>
              </p:cNvPr>
              <p:cNvSpPr/>
              <p:nvPr/>
            </p:nvSpPr>
            <p:spPr bwMode="auto">
              <a:xfrm>
                <a:off x="3956539" y="3816395"/>
                <a:ext cx="1558139" cy="428904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5400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200" dirty="0">
                    <a:latin typeface="Arial"/>
                    <a:ea typeface="굴림"/>
                    <a:cs typeface="Arial"/>
                  </a:rPr>
                  <a:t>Host Page Table (Protected)</a:t>
                </a:r>
                <a:endParaRPr lang="en-US" sz="1200" dirty="0">
                  <a:cs typeface="Arial"/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684E7572-B717-BB8C-A1B3-F79E4E5555DD}"/>
                  </a:ext>
                </a:extLst>
              </p:cNvPr>
              <p:cNvSpPr/>
              <p:nvPr/>
            </p:nvSpPr>
            <p:spPr bwMode="auto">
              <a:xfrm>
                <a:off x="3956539" y="4969163"/>
                <a:ext cx="1558139" cy="303858"/>
              </a:xfrm>
              <a:prstGeom prst="rect">
                <a:avLst/>
              </a:prstGeom>
              <a:solidFill>
                <a:schemeClr val="bg1"/>
              </a:solidFill>
              <a:ln w="25400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200" dirty="0">
                    <a:latin typeface="Arial"/>
                    <a:ea typeface="굴림"/>
                    <a:cs typeface="Arial"/>
                  </a:rPr>
                  <a:t>L1/L2/L3 Cache</a:t>
                </a:r>
                <a:endParaRPr lang="en-US" dirty="0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02E03766-E766-321D-FE6F-9EDA0A6CE46F}"/>
                  </a:ext>
                </a:extLst>
              </p:cNvPr>
              <p:cNvSpPr/>
              <p:nvPr/>
            </p:nvSpPr>
            <p:spPr bwMode="auto">
              <a:xfrm>
                <a:off x="3960446" y="5344301"/>
                <a:ext cx="1554232" cy="393735"/>
              </a:xfrm>
              <a:prstGeom prst="rect">
                <a:avLst/>
              </a:prstGeom>
              <a:solidFill>
                <a:schemeClr val="bg1"/>
              </a:solidFill>
              <a:ln w="25400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200" dirty="0">
                    <a:latin typeface="Arial"/>
                    <a:ea typeface="굴림"/>
                    <a:cs typeface="Arial"/>
                  </a:rPr>
                  <a:t>Branch predictor</a:t>
                </a:r>
                <a:endParaRPr lang="en-US" sz="1200" dirty="0">
                  <a:cs typeface="Arial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B4030A1-5DBA-C85D-500C-5AD87C5A0CDB}"/>
                  </a:ext>
                </a:extLst>
              </p:cNvPr>
              <p:cNvSpPr txBox="1"/>
              <p:nvPr/>
            </p:nvSpPr>
            <p:spPr>
              <a:xfrm>
                <a:off x="4044461" y="2897555"/>
                <a:ext cx="1359878" cy="584775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600" b="0" dirty="0">
                    <a:latin typeface="Arial"/>
                    <a:ea typeface="굴림"/>
                  </a:rPr>
                  <a:t>Architectural states</a:t>
                </a:r>
                <a:endParaRPr lang="en-US" sz="1600" b="0" dirty="0">
                  <a:cs typeface="Arial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D4551D3-985D-BD85-7BA4-88C68F0C45D5}"/>
                  </a:ext>
                </a:extLst>
              </p:cNvPr>
              <p:cNvSpPr txBox="1"/>
              <p:nvPr/>
            </p:nvSpPr>
            <p:spPr>
              <a:xfrm>
                <a:off x="3817815" y="4351216"/>
                <a:ext cx="1813170" cy="584775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600" b="0" dirty="0">
                    <a:latin typeface="Arial"/>
                    <a:ea typeface="굴림"/>
                  </a:rPr>
                  <a:t>Microarchite</a:t>
                </a:r>
                <a:r>
                  <a:rPr lang="en-US" sz="1600" b="0">
                    <a:latin typeface="Arial"/>
                    <a:ea typeface="굴림"/>
                  </a:rPr>
                  <a:t>ctural states</a:t>
                </a:r>
                <a:endParaRPr lang="en-US" sz="1600" b="0" dirty="0">
                  <a:cs typeface="Arial"/>
                </a:endParaRPr>
              </a:p>
            </p:txBody>
          </p:sp>
        </p:grpSp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C48E9C63-9F70-D2E5-E711-984E0E97874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76026" y="2897555"/>
              <a:ext cx="507215" cy="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ysDot"/>
              <a:headEnd type="none" w="med" len="med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E22B43C-FDFB-0766-32D6-9BAE1C64EB0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376026" y="4303917"/>
              <a:ext cx="507215" cy="1519503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ysDot"/>
              <a:headEnd type="none" w="med" len="med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EED9FA20-A8B2-C471-61E5-559A76A458F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376026" y="4874596"/>
              <a:ext cx="507215" cy="961135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ysDot"/>
              <a:headEnd type="none" w="med" len="med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9FD8D8A8-F18B-8553-F9DA-218120FECE90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5376026" y="2937509"/>
              <a:ext cx="507215" cy="1625253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ysDot"/>
              <a:headEnd type="none" w="med" len="med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3284163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3448A-2099-C70A-1656-4D45D63A1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Toward Coherent OS Protection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1DA34-89EA-B9CB-97C5-3329CFBE8C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0" dirty="0">
                <a:cs typeface="Arial"/>
              </a:rPr>
              <a:t>As a TCB component, the OS itself must contribute to CVM protection</a:t>
            </a:r>
          </a:p>
          <a:p>
            <a:pPr marL="457200" indent="-457200">
              <a:buFont typeface="Arial"/>
              <a:buChar char="•"/>
            </a:pPr>
            <a:r>
              <a:rPr lang="en-US" b="0" dirty="0">
                <a:cs typeface="Arial"/>
              </a:rPr>
              <a:t>Explore OS designs for minimizing TCB</a:t>
            </a:r>
          </a:p>
          <a:p>
            <a:pPr marL="457200" indent="-457200">
              <a:buFont typeface="Arial"/>
              <a:buChar char="•"/>
            </a:pPr>
            <a:r>
              <a:rPr lang="en-US" b="0" dirty="0">
                <a:cs typeface="Arial"/>
              </a:rPr>
              <a:t>Mitigate side-channel attacks from guest OS vantage point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6C475D-CE59-2916-6886-58FBA7D819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/>
              <a:pPr/>
              <a:t>47</a:t>
            </a:fld>
            <a:endParaRPr lang="en-US" altLang="ja-JP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F0B681-F9C4-C882-7CEB-CF6622C13261}"/>
              </a:ext>
            </a:extLst>
          </p:cNvPr>
          <p:cNvSpPr/>
          <p:nvPr/>
        </p:nvSpPr>
        <p:spPr bwMode="auto">
          <a:xfrm>
            <a:off x="1299061" y="5137361"/>
            <a:ext cx="648452" cy="890079"/>
          </a:xfrm>
          <a:prstGeom prst="rect">
            <a:avLst/>
          </a:prstGeom>
          <a:noFill/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9pPr>
          </a:lstStyle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B93011-8759-8409-8655-0D0EF7938EAA}"/>
              </a:ext>
            </a:extLst>
          </p:cNvPr>
          <p:cNvSpPr/>
          <p:nvPr/>
        </p:nvSpPr>
        <p:spPr bwMode="auto">
          <a:xfrm>
            <a:off x="1185171" y="5010482"/>
            <a:ext cx="2537520" cy="1105745"/>
          </a:xfrm>
          <a:prstGeom prst="rect">
            <a:avLst/>
          </a:prstGeom>
          <a:noFill/>
          <a:ln w="508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9pPr>
          </a:lstStyle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7D9267-3B15-FD2E-4C5D-58784ACABB31}"/>
              </a:ext>
            </a:extLst>
          </p:cNvPr>
          <p:cNvSpPr/>
          <p:nvPr/>
        </p:nvSpPr>
        <p:spPr bwMode="auto">
          <a:xfrm>
            <a:off x="4652735" y="5004258"/>
            <a:ext cx="144018" cy="173901"/>
          </a:xfrm>
          <a:prstGeom prst="rect">
            <a:avLst/>
          </a:prstGeom>
          <a:noFill/>
          <a:ln w="508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9pPr>
          </a:lstStyle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1C32C18-43B1-5AF5-FD6A-74D390727CDE}"/>
              </a:ext>
            </a:extLst>
          </p:cNvPr>
          <p:cNvSpPr/>
          <p:nvPr/>
        </p:nvSpPr>
        <p:spPr bwMode="auto">
          <a:xfrm>
            <a:off x="4652735" y="5347792"/>
            <a:ext cx="144018" cy="173901"/>
          </a:xfrm>
          <a:prstGeom prst="rect">
            <a:avLst/>
          </a:prstGeom>
          <a:noFill/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9pPr>
          </a:lstStyle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20" name="TextBox 13">
            <a:extLst>
              <a:ext uri="{FF2B5EF4-FFF2-40B4-BE49-F238E27FC236}">
                <a16:creationId xmlns:a16="http://schemas.microsoft.com/office/drawing/2014/main" id="{2805EC97-752C-D070-58ED-08B0895656EA}"/>
              </a:ext>
            </a:extLst>
          </p:cNvPr>
          <p:cNvSpPr txBox="1"/>
          <p:nvPr/>
        </p:nvSpPr>
        <p:spPr>
          <a:xfrm>
            <a:off x="4950457" y="5274751"/>
            <a:ext cx="3581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9pPr>
          </a:lstStyle>
          <a:p>
            <a:r>
              <a:rPr lang="en-US" sz="2000" b="0" dirty="0"/>
              <a:t>OS protection</a:t>
            </a:r>
          </a:p>
        </p:txBody>
      </p:sp>
      <p:sp>
        <p:nvSpPr>
          <p:cNvPr id="22" name="TextBox 14">
            <a:extLst>
              <a:ext uri="{FF2B5EF4-FFF2-40B4-BE49-F238E27FC236}">
                <a16:creationId xmlns:a16="http://schemas.microsoft.com/office/drawing/2014/main" id="{325A140F-AC2E-EC7B-4101-FFFAE1D51D61}"/>
              </a:ext>
            </a:extLst>
          </p:cNvPr>
          <p:cNvSpPr txBox="1"/>
          <p:nvPr/>
        </p:nvSpPr>
        <p:spPr>
          <a:xfrm>
            <a:off x="4963302" y="4891340"/>
            <a:ext cx="38656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9pPr>
          </a:lstStyle>
          <a:p>
            <a:r>
              <a:rPr lang="en-US" sz="2000" b="0" dirty="0"/>
              <a:t>Hardware-defined protection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C328ACA-853A-A4A0-EBB0-D45AE16FEA10}"/>
              </a:ext>
            </a:extLst>
          </p:cNvPr>
          <p:cNvCxnSpPr>
            <a:cxnSpLocks/>
          </p:cNvCxnSpPr>
          <p:nvPr/>
        </p:nvCxnSpPr>
        <p:spPr bwMode="auto">
          <a:xfrm flipH="1">
            <a:off x="2000769" y="5541691"/>
            <a:ext cx="1674446" cy="1"/>
          </a:xfrm>
          <a:prstGeom prst="straightConnector1">
            <a:avLst/>
          </a:prstGeom>
          <a:ln w="44450">
            <a:solidFill>
              <a:srgbClr val="FF0000"/>
            </a:solidFill>
            <a:headEnd type="triangl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33B67D47-BC4A-0FB8-7F7E-C8ADC7A2E96B}"/>
              </a:ext>
            </a:extLst>
          </p:cNvPr>
          <p:cNvSpPr txBox="1"/>
          <p:nvPr/>
        </p:nvSpPr>
        <p:spPr>
          <a:xfrm>
            <a:off x="1700911" y="4052599"/>
            <a:ext cx="2752244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rial"/>
                <a:ea typeface="굴림"/>
                <a:cs typeface="Arial"/>
              </a:rPr>
              <a:t>Side-channel attacks &amp; bloated TCB</a:t>
            </a:r>
            <a:endParaRPr lang="en-US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3199F2A-5C2B-7276-1FA0-34930DE360E3}"/>
              </a:ext>
            </a:extLst>
          </p:cNvPr>
          <p:cNvCxnSpPr>
            <a:cxnSpLocks/>
          </p:cNvCxnSpPr>
          <p:nvPr/>
        </p:nvCxnSpPr>
        <p:spPr bwMode="auto">
          <a:xfrm flipV="1">
            <a:off x="2859500" y="4721489"/>
            <a:ext cx="2784" cy="840187"/>
          </a:xfrm>
          <a:prstGeom prst="straightConnector1">
            <a:avLst/>
          </a:prstGeom>
          <a:ln w="60325">
            <a:solidFill>
              <a:srgbClr val="FF0000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83375698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4C664-51F6-BB4A-28E1-60A6FD064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A58DF-BAD4-BF8A-8489-F8B1BF356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Arial"/>
              </a:rPr>
              <a:t>IncognitOS</a:t>
            </a:r>
            <a:r>
              <a:rPr lang="en-US" dirty="0">
                <a:cs typeface="Arial"/>
              </a:rPr>
              <a:t> Research Statement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A5293-FED0-3086-BCF3-C43A694C7D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196975"/>
            <a:ext cx="7920236" cy="2162908"/>
          </a:xfrm>
        </p:spPr>
        <p:txBody>
          <a:bodyPr/>
          <a:lstStyle/>
          <a:p>
            <a:pPr marL="0" indent="0">
              <a:buNone/>
            </a:pPr>
            <a:r>
              <a:rPr lang="en-US" b="0" dirty="0">
                <a:cs typeface="Arial"/>
              </a:rPr>
              <a:t>Approach: Rethinking OS protection for hardware CVM protection (AMD SEV)</a:t>
            </a:r>
            <a:endParaRPr lang="en-US" dirty="0"/>
          </a:p>
          <a:p>
            <a:pPr marL="457200" indent="-457200">
              <a:buFont typeface="Arial"/>
              <a:buChar char="•"/>
            </a:pPr>
            <a:r>
              <a:rPr lang="en-US" b="0" dirty="0" err="1">
                <a:cs typeface="Arial"/>
              </a:rPr>
              <a:t>IncognitOS</a:t>
            </a:r>
            <a:r>
              <a:rPr lang="en-US" b="0" dirty="0">
                <a:cs typeface="Arial"/>
              </a:rPr>
              <a:t> is a </a:t>
            </a:r>
            <a:r>
              <a:rPr lang="en-US" dirty="0" err="1">
                <a:cs typeface="Arial"/>
              </a:rPr>
              <a:t>unikernel</a:t>
            </a:r>
            <a:r>
              <a:rPr lang="en-US" b="0" dirty="0">
                <a:cs typeface="Arial"/>
              </a:rPr>
              <a:t> design for practical full-VM obfuscation of CVM workloads </a:t>
            </a:r>
            <a:r>
              <a:rPr lang="en-US" dirty="0">
                <a:cs typeface="Arial"/>
              </a:rPr>
              <a:t>against side-channel attacks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74A308-602F-87CC-1BF1-90F02C667F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/>
              <a:pPr/>
              <a:t>48</a:t>
            </a:fld>
            <a:endParaRPr lang="en-US" altLang="ja-JP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B4F63B-17BA-24F4-7B17-53F3191EC9AC}"/>
              </a:ext>
            </a:extLst>
          </p:cNvPr>
          <p:cNvSpPr/>
          <p:nvPr/>
        </p:nvSpPr>
        <p:spPr bwMode="auto">
          <a:xfrm>
            <a:off x="1299061" y="5137361"/>
            <a:ext cx="648452" cy="890079"/>
          </a:xfrm>
          <a:prstGeom prst="rect">
            <a:avLst/>
          </a:prstGeom>
          <a:noFill/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9pPr>
          </a:lstStyle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2A5CFB2-408D-6E09-AC87-020EF3C8B807}"/>
              </a:ext>
            </a:extLst>
          </p:cNvPr>
          <p:cNvSpPr/>
          <p:nvPr/>
        </p:nvSpPr>
        <p:spPr bwMode="auto">
          <a:xfrm>
            <a:off x="1185171" y="5010482"/>
            <a:ext cx="2537520" cy="1105745"/>
          </a:xfrm>
          <a:prstGeom prst="rect">
            <a:avLst/>
          </a:prstGeom>
          <a:noFill/>
          <a:ln w="508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9pPr>
          </a:lstStyle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A45FD33-A809-AD5F-15C8-DD151168FFB0}"/>
              </a:ext>
            </a:extLst>
          </p:cNvPr>
          <p:cNvSpPr/>
          <p:nvPr/>
        </p:nvSpPr>
        <p:spPr bwMode="auto">
          <a:xfrm>
            <a:off x="4652735" y="5004258"/>
            <a:ext cx="144018" cy="173901"/>
          </a:xfrm>
          <a:prstGeom prst="rect">
            <a:avLst/>
          </a:prstGeom>
          <a:noFill/>
          <a:ln w="508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9pPr>
          </a:lstStyle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C4BBC3D-317B-889B-22C4-02D766999FBC}"/>
              </a:ext>
            </a:extLst>
          </p:cNvPr>
          <p:cNvSpPr/>
          <p:nvPr/>
        </p:nvSpPr>
        <p:spPr bwMode="auto">
          <a:xfrm>
            <a:off x="4652735" y="5347792"/>
            <a:ext cx="144018" cy="173901"/>
          </a:xfrm>
          <a:prstGeom prst="rect">
            <a:avLst/>
          </a:prstGeom>
          <a:noFill/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9pPr>
          </a:lstStyle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20" name="TextBox 13">
            <a:extLst>
              <a:ext uri="{FF2B5EF4-FFF2-40B4-BE49-F238E27FC236}">
                <a16:creationId xmlns:a16="http://schemas.microsoft.com/office/drawing/2014/main" id="{AEADB6F9-6E00-EFFA-E851-C84773A12736}"/>
              </a:ext>
            </a:extLst>
          </p:cNvPr>
          <p:cNvSpPr txBox="1"/>
          <p:nvPr/>
        </p:nvSpPr>
        <p:spPr>
          <a:xfrm>
            <a:off x="4950457" y="5274751"/>
            <a:ext cx="3581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9pPr>
          </a:lstStyle>
          <a:p>
            <a:r>
              <a:rPr lang="en-US" sz="2000" b="0" dirty="0"/>
              <a:t>OS protection</a:t>
            </a:r>
          </a:p>
        </p:txBody>
      </p:sp>
      <p:sp>
        <p:nvSpPr>
          <p:cNvPr id="22" name="TextBox 14">
            <a:extLst>
              <a:ext uri="{FF2B5EF4-FFF2-40B4-BE49-F238E27FC236}">
                <a16:creationId xmlns:a16="http://schemas.microsoft.com/office/drawing/2014/main" id="{F6755EBA-8C69-D38A-9745-EE053A4954CE}"/>
              </a:ext>
            </a:extLst>
          </p:cNvPr>
          <p:cNvSpPr txBox="1"/>
          <p:nvPr/>
        </p:nvSpPr>
        <p:spPr>
          <a:xfrm>
            <a:off x="4963302" y="4891340"/>
            <a:ext cx="38656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9pPr>
          </a:lstStyle>
          <a:p>
            <a:r>
              <a:rPr lang="en-US" sz="2000" b="0" dirty="0"/>
              <a:t>Hardware-defined protection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40FCB4-64DC-9595-70CF-A19CDADC1308}"/>
              </a:ext>
            </a:extLst>
          </p:cNvPr>
          <p:cNvSpPr/>
          <p:nvPr/>
        </p:nvSpPr>
        <p:spPr bwMode="auto">
          <a:xfrm>
            <a:off x="1299060" y="5137360"/>
            <a:ext cx="2258421" cy="890079"/>
          </a:xfrm>
          <a:prstGeom prst="rect">
            <a:avLst/>
          </a:prstGeom>
          <a:noFill/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2"/>
                </a:solidFill>
                <a:latin typeface="Arial" panose="020B0604020202020204" pitchFamily="34" charset="0"/>
                <a:ea typeface="굴림" panose="020B0600000101010101" pitchFamily="34" charset="-127"/>
                <a:cs typeface="+mn-cs"/>
              </a:defRPr>
            </a:lvl9pPr>
          </a:lstStyle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F49A788-9FEF-3F36-5CD9-9D7AA19D758C}"/>
              </a:ext>
            </a:extLst>
          </p:cNvPr>
          <p:cNvCxnSpPr>
            <a:cxnSpLocks/>
          </p:cNvCxnSpPr>
          <p:nvPr/>
        </p:nvCxnSpPr>
        <p:spPr bwMode="auto">
          <a:xfrm>
            <a:off x="1948600" y="5602235"/>
            <a:ext cx="1605287" cy="3"/>
          </a:xfrm>
          <a:prstGeom prst="straightConnector1">
            <a:avLst/>
          </a:prstGeom>
          <a:ln w="57150">
            <a:solidFill>
              <a:srgbClr val="00B050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63965814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FCF77-F666-193A-BB5A-CF5E4D42C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Unikernel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90DAF-33DB-6F4E-0E53-F62E4E2A91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Reduced memory footprint (&gt;10x reduction from </a:t>
            </a:r>
            <a:r>
              <a:rPr lang="en-US" b="0" dirty="0" err="1"/>
              <a:t>microvms</a:t>
            </a:r>
            <a:r>
              <a:rPr lang="en-US" b="0" dirty="0"/>
              <a:t>)</a:t>
            </a:r>
          </a:p>
          <a:p>
            <a:pPr lvl="1"/>
            <a:r>
              <a:rPr lang="en-US" b="0" dirty="0"/>
              <a:t> feasible full-system memory access obfuscation</a:t>
            </a:r>
            <a:endParaRPr lang="en-US" b="0" dirty="0" err="1">
              <a:cs typeface="Arial"/>
            </a:endParaRPr>
          </a:p>
          <a:p>
            <a:r>
              <a:rPr lang="en-US" b="0" dirty="0"/>
              <a:t>No user-kernel separation </a:t>
            </a:r>
          </a:p>
          <a:p>
            <a:pPr lvl="1"/>
            <a:r>
              <a:rPr lang="en-US" b="0" dirty="0"/>
              <a:t>efficient accesses to hardware (MMU) and kernel subsystems</a:t>
            </a:r>
            <a:endParaRPr lang="en-KR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EA5738-324B-6598-46B0-480905BFD3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49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641651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E806E-11C4-5FBE-9E50-93E94BD88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Adaptive Obfuscation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16F6D-F202-2E7D-FB43-A341CD7BA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196975"/>
            <a:ext cx="7772400" cy="1367929"/>
          </a:xfrm>
        </p:spPr>
        <p:txBody>
          <a:bodyPr/>
          <a:lstStyle/>
          <a:p>
            <a:pPr marL="0" indent="0">
              <a:buNone/>
            </a:pPr>
            <a:r>
              <a:rPr lang="en-KR" dirty="0"/>
              <a:t>Key idea</a:t>
            </a:r>
            <a:r>
              <a:rPr lang="en-KR" b="0" dirty="0"/>
              <a:t>: </a:t>
            </a:r>
            <a:r>
              <a:rPr lang="en-US" b="0" dirty="0"/>
              <a:t>Adapt </a:t>
            </a:r>
            <a:r>
              <a:rPr lang="en-US" b="0" dirty="0">
                <a:solidFill>
                  <a:schemeClr val="accent2"/>
                </a:solidFill>
              </a:rPr>
              <a:t>memory randomization rate</a:t>
            </a:r>
            <a:r>
              <a:rPr lang="en-US" b="0" dirty="0"/>
              <a:t> based on </a:t>
            </a:r>
            <a:r>
              <a:rPr lang="en-US" b="0" dirty="0" err="1">
                <a:solidFill>
                  <a:srgbClr val="FF0000"/>
                </a:solidFill>
              </a:rPr>
              <a:t>VMExit</a:t>
            </a:r>
            <a:r>
              <a:rPr lang="en-US" b="0" dirty="0">
                <a:solidFill>
                  <a:srgbClr val="FF0000"/>
                </a:solidFill>
              </a:rPr>
              <a:t> rate measurements</a:t>
            </a:r>
            <a:endParaRPr lang="en-KR" b="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C0DF56-B639-943B-E8EF-77B2A44D79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50</a:t>
            </a:fld>
            <a:endParaRPr lang="en-US" altLang="ja-JP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3744E6-31C8-85A6-9C2F-C0C9E658A6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24" y="2722239"/>
            <a:ext cx="8157552" cy="28803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B60B8FB-03EE-9B75-33F8-34951B315ADF}"/>
              </a:ext>
            </a:extLst>
          </p:cNvPr>
          <p:cNvSpPr txBox="1"/>
          <p:nvPr/>
        </p:nvSpPr>
        <p:spPr>
          <a:xfrm>
            <a:off x="7335297" y="6099349"/>
            <a:ext cx="1847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KR" dirty="0"/>
          </a:p>
          <a:p>
            <a:endParaRPr lang="en-K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850453"/>
      </p:ext>
    </p:extLst>
  </p:cSld>
  <p:clrMapOvr>
    <a:masterClrMapping/>
  </p:clrMapOvr>
  <p:transition spd="slow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5B31E-BF35-53CD-CB90-E8C8EF950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9075"/>
            <a:ext cx="9144000" cy="762000"/>
          </a:xfrm>
        </p:spPr>
        <p:txBody>
          <a:bodyPr wrap="square" anchor="ctr">
            <a:normAutofit/>
          </a:bodyPr>
          <a:lstStyle/>
          <a:p>
            <a:r>
              <a:rPr lang="en-KR" dirty="0"/>
              <a:t>Adaptive Obfuscation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90984-3E17-0061-2863-8DE6987391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196975"/>
            <a:ext cx="3810000" cy="4648200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en-US" sz="2600" b="0" dirty="0"/>
              <a:t>An immune system against side-channel attacks</a:t>
            </a:r>
          </a:p>
          <a:p>
            <a:r>
              <a:rPr lang="en-US" sz="2600" b="0" dirty="0"/>
              <a:t> </a:t>
            </a:r>
            <a:r>
              <a:rPr lang="en-KR" sz="2600" b="0" dirty="0"/>
              <a:t>🙂 </a:t>
            </a:r>
            <a:r>
              <a:rPr lang="en-US" sz="2600" dirty="0"/>
              <a:t>Normal</a:t>
            </a:r>
            <a:r>
              <a:rPr lang="en-US" sz="2600" b="0" dirty="0"/>
              <a:t>: Uses sane randomization rate &amp; proactively looks for threats</a:t>
            </a:r>
          </a:p>
          <a:p>
            <a:r>
              <a:rPr lang="en-KR" sz="2600" b="0" dirty="0"/>
              <a:t>😡 </a:t>
            </a:r>
            <a:r>
              <a:rPr lang="en-US" sz="2600" dirty="0"/>
              <a:t>Threat detected</a:t>
            </a:r>
            <a:r>
              <a:rPr lang="en-US" sz="2600" b="0" dirty="0"/>
              <a:t>: Schedules defense (rerandomizations) based on threat level</a:t>
            </a:r>
            <a:endParaRPr lang="en-KR" sz="2600" b="0" dirty="0"/>
          </a:p>
        </p:txBody>
      </p:sp>
      <p:pic>
        <p:nvPicPr>
          <p:cNvPr id="5" name="Picture 4" descr="A diagram of a graph&#10;&#10;AI-generated content may be incorrect.">
            <a:extLst>
              <a:ext uri="{FF2B5EF4-FFF2-40B4-BE49-F238E27FC236}">
                <a16:creationId xmlns:a16="http://schemas.microsoft.com/office/drawing/2014/main" id="{DA4B5085-978D-C936-6221-C146A0C134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1901825"/>
            <a:ext cx="3810000" cy="3238499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4DB32F-E742-FE75-9271-C2AEE89E85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84213" y="6381750"/>
            <a:ext cx="7775575" cy="323850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933B0715-B72E-9147-AC7E-39DCCCD0D146}" type="slidenum">
              <a:rPr lang="ja-JP" altLang="en-US" sz="1500" smtClean="0"/>
              <a:pPr>
                <a:lnSpc>
                  <a:spcPct val="90000"/>
                </a:lnSpc>
                <a:spcAft>
                  <a:spcPts val="600"/>
                </a:spcAft>
              </a:pPr>
              <a:t>51</a:t>
            </a:fld>
            <a:endParaRPr lang="en-US" altLang="ja-JP" sz="1500"/>
          </a:p>
        </p:txBody>
      </p:sp>
    </p:spTree>
    <p:extLst>
      <p:ext uri="{BB962C8B-B14F-4D97-AF65-F5344CB8AC3E}">
        <p14:creationId xmlns:p14="http://schemas.microsoft.com/office/powerpoint/2010/main" val="405012366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7994B-7551-FB41-BD12-C0732C178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73D86-B381-C215-B328-A33FACFFE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9075"/>
            <a:ext cx="9144000" cy="762000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Retrofitting Kernel Subsystems</a:t>
            </a:r>
            <a:endParaRPr lang="en-KR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64B0941-1D1B-804C-DF5C-061DB1F383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772816"/>
            <a:ext cx="3810000" cy="3528169"/>
          </a:xfrm>
          <a:ln w="57150">
            <a:solidFill>
              <a:schemeClr val="tx1"/>
            </a:solidFill>
          </a:ln>
        </p:spPr>
        <p:txBody>
          <a:bodyPr lIns="180000" rIns="180000"/>
          <a:lstStyle/>
          <a:p>
            <a:pPr marL="0" indent="0" algn="ctr">
              <a:buNone/>
            </a:pPr>
            <a:r>
              <a:rPr lang="en-US" sz="3600" dirty="0"/>
              <a:t>Scheduling</a:t>
            </a:r>
            <a:endParaRPr lang="en-US" dirty="0"/>
          </a:p>
          <a:p>
            <a:pPr marL="0" indent="0">
              <a:buNone/>
            </a:pPr>
            <a:r>
              <a:rPr lang="en-US" b="0" dirty="0"/>
              <a:t>Samples current </a:t>
            </a:r>
            <a:r>
              <a:rPr lang="en-US" b="0" dirty="0" err="1"/>
              <a:t>VMExit</a:t>
            </a:r>
            <a:r>
              <a:rPr lang="en-US" b="0" dirty="0"/>
              <a:t> rate </a:t>
            </a:r>
            <a:r>
              <a:rPr lang="en-US" b="0" dirty="0">
                <a:solidFill>
                  <a:schemeClr val="accent2"/>
                </a:solidFill>
              </a:rPr>
              <a:t>independently of</a:t>
            </a:r>
          </a:p>
          <a:p>
            <a:pPr marL="0" indent="0">
              <a:buNone/>
            </a:pPr>
            <a:r>
              <a:rPr lang="en-US" b="0" dirty="0">
                <a:solidFill>
                  <a:schemeClr val="accent2"/>
                </a:solidFill>
              </a:rPr>
              <a:t>untrusted interrupts </a:t>
            </a:r>
            <a:r>
              <a:rPr lang="en-US" b="0" dirty="0"/>
              <a:t>through static binary instrumentation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FF37BC21-9E72-B508-86AC-E0846B977A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772816"/>
            <a:ext cx="3810000" cy="3528169"/>
          </a:xfrm>
          <a:ln w="57150">
            <a:solidFill>
              <a:schemeClr val="tx1"/>
            </a:solidFill>
          </a:ln>
        </p:spPr>
        <p:txBody>
          <a:bodyPr lIns="180000" rIns="180000"/>
          <a:lstStyle/>
          <a:p>
            <a:pPr marL="0" indent="0" algn="ctr">
              <a:buNone/>
            </a:pPr>
            <a:r>
              <a:rPr lang="en-US" sz="3600" dirty="0"/>
              <a:t>Paging</a:t>
            </a:r>
            <a:endParaRPr lang="en-US" dirty="0"/>
          </a:p>
          <a:p>
            <a:pPr marL="0" indent="0">
              <a:buNone/>
            </a:pPr>
            <a:r>
              <a:rPr lang="en-US" b="0" dirty="0"/>
              <a:t>Transparently randomizes physical memory using </a:t>
            </a:r>
            <a:r>
              <a:rPr lang="en-US" b="0" dirty="0">
                <a:solidFill>
                  <a:schemeClr val="accent2"/>
                </a:solidFill>
              </a:rPr>
              <a:t>OS-level access to hardware MMU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9A2228-1EAA-C499-CBCC-FC203CD127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84213" y="6381750"/>
            <a:ext cx="7775575" cy="323850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933B0715-B72E-9147-AC7E-39DCCCD0D146}" type="slidenum">
              <a:rPr lang="ja-JP" altLang="en-US" sz="1500" smtClean="0"/>
              <a:pPr>
                <a:lnSpc>
                  <a:spcPct val="90000"/>
                </a:lnSpc>
                <a:spcAft>
                  <a:spcPts val="600"/>
                </a:spcAft>
              </a:pPr>
              <a:t>52</a:t>
            </a:fld>
            <a:endParaRPr lang="en-US" altLang="ja-JP" sz="1500"/>
          </a:p>
        </p:txBody>
      </p:sp>
    </p:spTree>
    <p:extLst>
      <p:ext uri="{BB962C8B-B14F-4D97-AF65-F5344CB8AC3E}">
        <p14:creationId xmlns:p14="http://schemas.microsoft.com/office/powerpoint/2010/main" val="4119048767"/>
      </p:ext>
    </p:extLst>
  </p:cSld>
  <p:clrMapOvr>
    <a:masterClrMapping/>
  </p:clrMapOvr>
  <p:transition spd="slow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6C392-EA24-BECB-EA23-0BEDF99E4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Adaptive Defense in Action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E1A01E-B694-9E58-3466-5C7DD2BDAA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1972620"/>
            <a:ext cx="7772400" cy="309690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DC3DFA-9DF5-0374-3D69-F9D71C7B0D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53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28750882"/>
      </p:ext>
    </p:extLst>
  </p:cSld>
  <p:clrMapOvr>
    <a:masterClrMapping/>
  </p:clrMapOvr>
  <p:transition spd="slow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DCB5D-9243-5AC1-5154-48F3EF64C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Adaptive Defense in Action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CBD9CEA-8759-5B18-E7CB-D0ABA788FF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1972620"/>
            <a:ext cx="7772400" cy="309690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610B9F-3866-BB3A-12DF-D7DCBDEC32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54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33081825"/>
      </p:ext>
    </p:extLst>
  </p:cSld>
  <p:clrMapOvr>
    <a:masterClrMapping/>
  </p:clrMapOvr>
  <p:transition spd="slow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676A4-41F7-3474-7630-535CCFA03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Adaptive Defense in Action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F66E91A-C9FF-073B-C9F7-28E0139FF7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1972620"/>
            <a:ext cx="7772400" cy="309690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9D0811-8BE0-FE0F-7C02-42EC9CFA75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55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71951198"/>
      </p:ext>
    </p:extLst>
  </p:cSld>
  <p:clrMapOvr>
    <a:masterClrMapping/>
  </p:clrMapOvr>
  <p:transition spd="slow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E9D26-0BF3-2E7D-138D-8581FCB80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Adaptive Defense in Action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AD81367-DA31-2D89-00B8-A54A127DC1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1972620"/>
            <a:ext cx="7772400" cy="309690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DF7615-71A1-BE14-3408-E89C8872D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56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32901087"/>
      </p:ext>
    </p:extLst>
  </p:cSld>
  <p:clrMapOvr>
    <a:masterClrMapping/>
  </p:clrMapOvr>
  <p:transition spd="slow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B008E-E48C-29E9-D4FE-368FE4EAC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AE6D7-0F6C-9CD9-A060-78DF663DB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Summary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200031-82D0-1323-94F0-565A92EB84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57</a:t>
            </a:fld>
            <a:endParaRPr lang="en-US" altLang="ja-JP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A6F8627-E113-F7CC-AE01-8021427171DA}"/>
              </a:ext>
            </a:extLst>
          </p:cNvPr>
          <p:cNvSpPr/>
          <p:nvPr/>
        </p:nvSpPr>
        <p:spPr bwMode="auto">
          <a:xfrm>
            <a:off x="2700086" y="5322110"/>
            <a:ext cx="144018" cy="173901"/>
          </a:xfrm>
          <a:prstGeom prst="rect">
            <a:avLst/>
          </a:prstGeom>
          <a:noFill/>
          <a:ln w="508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D9AD8D4-CB39-5306-CF33-D319AC099535}"/>
              </a:ext>
            </a:extLst>
          </p:cNvPr>
          <p:cNvSpPr/>
          <p:nvPr/>
        </p:nvSpPr>
        <p:spPr bwMode="auto">
          <a:xfrm>
            <a:off x="2700086" y="5704684"/>
            <a:ext cx="144018" cy="173901"/>
          </a:xfrm>
          <a:prstGeom prst="rect">
            <a:avLst/>
          </a:prstGeom>
          <a:noFill/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666287B-3378-6D4B-112C-67DA9C9FCA2E}"/>
              </a:ext>
            </a:extLst>
          </p:cNvPr>
          <p:cNvSpPr txBox="1"/>
          <p:nvPr/>
        </p:nvSpPr>
        <p:spPr>
          <a:xfrm>
            <a:off x="2997808" y="5592603"/>
            <a:ext cx="3581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/>
              <a:t>OS protection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3A45809-74B3-01FE-3CF6-028BD2AAEC6D}"/>
              </a:ext>
            </a:extLst>
          </p:cNvPr>
          <p:cNvSpPr txBox="1"/>
          <p:nvPr/>
        </p:nvSpPr>
        <p:spPr>
          <a:xfrm>
            <a:off x="3010653" y="5209192"/>
            <a:ext cx="38656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/>
              <a:t>Hardware-defined protection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F628623-316C-7A45-858D-4F25C2F1E6B8}"/>
              </a:ext>
            </a:extLst>
          </p:cNvPr>
          <p:cNvSpPr/>
          <p:nvPr/>
        </p:nvSpPr>
        <p:spPr bwMode="auto">
          <a:xfrm>
            <a:off x="1255928" y="3993976"/>
            <a:ext cx="2610113" cy="1054201"/>
          </a:xfrm>
          <a:prstGeom prst="rect">
            <a:avLst/>
          </a:prstGeom>
          <a:noFill/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D794C37-080E-E5CE-F63C-63902EEF0747}"/>
              </a:ext>
            </a:extLst>
          </p:cNvPr>
          <p:cNvSpPr/>
          <p:nvPr/>
        </p:nvSpPr>
        <p:spPr bwMode="auto">
          <a:xfrm>
            <a:off x="1399946" y="4152358"/>
            <a:ext cx="579766" cy="75796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508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K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833CDBE-514E-169E-5006-7CF83CDB557F}"/>
              </a:ext>
            </a:extLst>
          </p:cNvPr>
          <p:cNvSpPr/>
          <p:nvPr/>
        </p:nvSpPr>
        <p:spPr bwMode="auto">
          <a:xfrm>
            <a:off x="1399946" y="4152359"/>
            <a:ext cx="2304254" cy="75796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508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07F02191-1A00-68BA-4975-728D8E156516}"/>
              </a:ext>
            </a:extLst>
          </p:cNvPr>
          <p:cNvCxnSpPr>
            <a:cxnSpLocks/>
            <a:stCxn id="34" idx="3"/>
            <a:endCxn id="35" idx="3"/>
          </p:cNvCxnSpPr>
          <p:nvPr/>
        </p:nvCxnSpPr>
        <p:spPr bwMode="auto">
          <a:xfrm>
            <a:off x="1979712" y="4531339"/>
            <a:ext cx="1724488" cy="0"/>
          </a:xfrm>
          <a:prstGeom prst="straightConnector1">
            <a:avLst/>
          </a:prstGeom>
          <a:ln w="57150">
            <a:solidFill>
              <a:schemeClr val="accent5">
                <a:lumMod val="25000"/>
              </a:schemeClr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CE4D8581-C342-BD31-7143-A7A204C996B9}"/>
              </a:ext>
            </a:extLst>
          </p:cNvPr>
          <p:cNvSpPr/>
          <p:nvPr/>
        </p:nvSpPr>
        <p:spPr bwMode="auto">
          <a:xfrm>
            <a:off x="5444943" y="3970987"/>
            <a:ext cx="2617877" cy="1087452"/>
          </a:xfrm>
          <a:prstGeom prst="rect">
            <a:avLst/>
          </a:prstGeom>
          <a:noFill/>
          <a:ln w="508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6FB877C-E844-3A17-B2A4-7F6DA2A96D84}"/>
              </a:ext>
            </a:extLst>
          </p:cNvPr>
          <p:cNvSpPr/>
          <p:nvPr/>
        </p:nvSpPr>
        <p:spPr bwMode="auto">
          <a:xfrm>
            <a:off x="5580112" y="4152358"/>
            <a:ext cx="576064" cy="75796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2C8B092-8AE3-B69E-FEE2-87725596FB66}"/>
              </a:ext>
            </a:extLst>
          </p:cNvPr>
          <p:cNvSpPr/>
          <p:nvPr/>
        </p:nvSpPr>
        <p:spPr bwMode="auto">
          <a:xfrm>
            <a:off x="5586463" y="4152937"/>
            <a:ext cx="2304254" cy="75796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046922CD-EB07-D677-0F39-4F9DD11534DF}"/>
              </a:ext>
            </a:extLst>
          </p:cNvPr>
          <p:cNvCxnSpPr>
            <a:cxnSpLocks/>
          </p:cNvCxnSpPr>
          <p:nvPr/>
        </p:nvCxnSpPr>
        <p:spPr bwMode="auto">
          <a:xfrm>
            <a:off x="6166229" y="4531917"/>
            <a:ext cx="1724488" cy="0"/>
          </a:xfrm>
          <a:prstGeom prst="straightConnector1">
            <a:avLst/>
          </a:prstGeom>
          <a:ln w="57150">
            <a:solidFill>
              <a:srgbClr val="00B050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Rounded Rectangle 5">
            <a:extLst>
              <a:ext uri="{FF2B5EF4-FFF2-40B4-BE49-F238E27FC236}">
                <a16:creationId xmlns:a16="http://schemas.microsoft.com/office/drawing/2014/main" id="{BAC4FD39-A450-AD62-DC7D-52CB6D417AE7}"/>
              </a:ext>
            </a:extLst>
          </p:cNvPr>
          <p:cNvSpPr/>
          <p:nvPr/>
        </p:nvSpPr>
        <p:spPr bwMode="auto">
          <a:xfrm>
            <a:off x="818888" y="2199533"/>
            <a:ext cx="3600400" cy="1405406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63500">
            <a:solidFill>
              <a:schemeClr val="accent5">
                <a:lumMod val="2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Retrofiting </a:t>
            </a:r>
            <a:r>
              <a:rPr lang="en-US" dirty="0">
                <a:solidFill>
                  <a:schemeClr val="tx2"/>
                </a:solidFill>
                <a:latin typeface="Arial" pitchFamily="34" charset="0"/>
              </a:rPr>
              <a:t>h</a:t>
            </a: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ardware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isolation into OS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protection [CCS ‘23]</a:t>
            </a:r>
          </a:p>
        </p:txBody>
      </p:sp>
      <p:sp>
        <p:nvSpPr>
          <p:cNvPr id="49" name="Rounded Rectangle 9">
            <a:extLst>
              <a:ext uri="{FF2B5EF4-FFF2-40B4-BE49-F238E27FC236}">
                <a16:creationId xmlns:a16="http://schemas.microsoft.com/office/drawing/2014/main" id="{61EC7E96-BF7A-C9A3-7A2C-B9BFA41C5B51}"/>
              </a:ext>
            </a:extLst>
          </p:cNvPr>
          <p:cNvSpPr/>
          <p:nvPr/>
        </p:nvSpPr>
        <p:spPr bwMode="auto">
          <a:xfrm>
            <a:off x="4860032" y="2195578"/>
            <a:ext cx="3735720" cy="1416902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63500"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Retrofiting 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OS</a:t>
            </a:r>
            <a:endParaRPr kumimoji="0" lang="en-KR" sz="240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for hardware protection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[Oakland ‘25]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59234222"/>
      </p:ext>
    </p:extLst>
  </p:cSld>
  <p:clrMapOvr>
    <a:masterClrMapping/>
  </p:clrMapOvr>
  <p:transition spd="slow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09212-F338-3A0C-A27F-5024CB4C4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CCF640E5-04D3-98FB-1B35-5220048CFF2E}"/>
              </a:ext>
            </a:extLst>
          </p:cNvPr>
          <p:cNvSpPr txBox="1"/>
          <p:nvPr/>
        </p:nvSpPr>
        <p:spPr>
          <a:xfrm>
            <a:off x="886547" y="2107436"/>
            <a:ext cx="3465081" cy="156966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KR" b="0" dirty="0">
              <a:solidFill>
                <a:schemeClr val="accent2"/>
              </a:solidFill>
            </a:endParaRPr>
          </a:p>
          <a:p>
            <a:r>
              <a:rPr lang="en-KR" b="0" dirty="0">
                <a:solidFill>
                  <a:schemeClr val="accent2"/>
                </a:solidFill>
              </a:rPr>
              <a:t>Coherence can be achieved through abstraction design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E8F69A-98F2-FDAF-B620-6BD67063D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Summary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DB9001-00FF-DF3A-9358-C5B4153536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58</a:t>
            </a:fld>
            <a:endParaRPr lang="en-US" altLang="ja-JP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9564BFD-2188-B3DC-B3AD-AD47171DE4B4}"/>
              </a:ext>
            </a:extLst>
          </p:cNvPr>
          <p:cNvSpPr/>
          <p:nvPr/>
        </p:nvSpPr>
        <p:spPr bwMode="auto">
          <a:xfrm>
            <a:off x="2700086" y="5322110"/>
            <a:ext cx="144018" cy="173901"/>
          </a:xfrm>
          <a:prstGeom prst="rect">
            <a:avLst/>
          </a:prstGeom>
          <a:noFill/>
          <a:ln w="508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649C6C2-547B-8E2B-F53F-6F3FFFBF0E57}"/>
              </a:ext>
            </a:extLst>
          </p:cNvPr>
          <p:cNvSpPr/>
          <p:nvPr/>
        </p:nvSpPr>
        <p:spPr bwMode="auto">
          <a:xfrm>
            <a:off x="2700086" y="5704684"/>
            <a:ext cx="144018" cy="173901"/>
          </a:xfrm>
          <a:prstGeom prst="rect">
            <a:avLst/>
          </a:prstGeom>
          <a:noFill/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0E860B9-9388-C6DC-3AB0-C38464972E77}"/>
              </a:ext>
            </a:extLst>
          </p:cNvPr>
          <p:cNvSpPr txBox="1"/>
          <p:nvPr/>
        </p:nvSpPr>
        <p:spPr>
          <a:xfrm>
            <a:off x="2997808" y="5592603"/>
            <a:ext cx="3581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/>
              <a:t>OS protection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7D65616-E488-DFD2-9553-AB1C3913A542}"/>
              </a:ext>
            </a:extLst>
          </p:cNvPr>
          <p:cNvSpPr txBox="1"/>
          <p:nvPr/>
        </p:nvSpPr>
        <p:spPr>
          <a:xfrm>
            <a:off x="3010653" y="5209192"/>
            <a:ext cx="38656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/>
              <a:t>Hardware-defined protection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B1D571E-0254-5296-0AE1-C8F401119016}"/>
              </a:ext>
            </a:extLst>
          </p:cNvPr>
          <p:cNvSpPr/>
          <p:nvPr/>
        </p:nvSpPr>
        <p:spPr bwMode="auto">
          <a:xfrm>
            <a:off x="1255928" y="3993976"/>
            <a:ext cx="2610113" cy="1054201"/>
          </a:xfrm>
          <a:prstGeom prst="rect">
            <a:avLst/>
          </a:prstGeom>
          <a:noFill/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5D2BBB0-D122-CF7A-BE62-E143F9B5D590}"/>
              </a:ext>
            </a:extLst>
          </p:cNvPr>
          <p:cNvSpPr/>
          <p:nvPr/>
        </p:nvSpPr>
        <p:spPr bwMode="auto">
          <a:xfrm>
            <a:off x="1399946" y="4152358"/>
            <a:ext cx="579766" cy="75796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508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K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4F0DBAA-B625-E445-C36A-AA44F002F5FF}"/>
              </a:ext>
            </a:extLst>
          </p:cNvPr>
          <p:cNvSpPr/>
          <p:nvPr/>
        </p:nvSpPr>
        <p:spPr bwMode="auto">
          <a:xfrm>
            <a:off x="1399946" y="4152359"/>
            <a:ext cx="2304254" cy="75796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508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31AA947-F10F-32A6-A070-B0DEC8DEE1F8}"/>
              </a:ext>
            </a:extLst>
          </p:cNvPr>
          <p:cNvCxnSpPr>
            <a:cxnSpLocks/>
            <a:stCxn id="34" idx="3"/>
            <a:endCxn id="35" idx="3"/>
          </p:cNvCxnSpPr>
          <p:nvPr/>
        </p:nvCxnSpPr>
        <p:spPr bwMode="auto">
          <a:xfrm>
            <a:off x="1979712" y="4531339"/>
            <a:ext cx="1724488" cy="0"/>
          </a:xfrm>
          <a:prstGeom prst="straightConnector1">
            <a:avLst/>
          </a:prstGeom>
          <a:ln w="57150">
            <a:solidFill>
              <a:schemeClr val="accent5">
                <a:lumMod val="25000"/>
              </a:schemeClr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CBD6AB5B-3EFE-CD09-3713-EC2B96D4F518}"/>
              </a:ext>
            </a:extLst>
          </p:cNvPr>
          <p:cNvSpPr/>
          <p:nvPr/>
        </p:nvSpPr>
        <p:spPr bwMode="auto">
          <a:xfrm>
            <a:off x="5444943" y="3970987"/>
            <a:ext cx="2617877" cy="1087452"/>
          </a:xfrm>
          <a:prstGeom prst="rect">
            <a:avLst/>
          </a:prstGeom>
          <a:noFill/>
          <a:ln w="508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FDA16DA-9D3C-5F8A-BEA9-1F1504D31EFF}"/>
              </a:ext>
            </a:extLst>
          </p:cNvPr>
          <p:cNvSpPr/>
          <p:nvPr/>
        </p:nvSpPr>
        <p:spPr bwMode="auto">
          <a:xfrm>
            <a:off x="5580112" y="4152358"/>
            <a:ext cx="576064" cy="75796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5D1942D-8D9B-1D02-BB0D-2FBCF8600414}"/>
              </a:ext>
            </a:extLst>
          </p:cNvPr>
          <p:cNvSpPr/>
          <p:nvPr/>
        </p:nvSpPr>
        <p:spPr bwMode="auto">
          <a:xfrm>
            <a:off x="5586463" y="4152937"/>
            <a:ext cx="2304254" cy="75796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28647DE-A171-2EA3-A6D4-4FDEDFEE105C}"/>
              </a:ext>
            </a:extLst>
          </p:cNvPr>
          <p:cNvCxnSpPr>
            <a:cxnSpLocks/>
          </p:cNvCxnSpPr>
          <p:nvPr/>
        </p:nvCxnSpPr>
        <p:spPr bwMode="auto">
          <a:xfrm>
            <a:off x="6166229" y="4531917"/>
            <a:ext cx="1724488" cy="0"/>
          </a:xfrm>
          <a:prstGeom prst="straightConnector1">
            <a:avLst/>
          </a:prstGeom>
          <a:ln w="57150">
            <a:solidFill>
              <a:srgbClr val="00B050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Rounded Rectangle 9">
            <a:extLst>
              <a:ext uri="{FF2B5EF4-FFF2-40B4-BE49-F238E27FC236}">
                <a16:creationId xmlns:a16="http://schemas.microsoft.com/office/drawing/2014/main" id="{57A31513-0805-2B2D-2CFF-C93476C1181D}"/>
              </a:ext>
            </a:extLst>
          </p:cNvPr>
          <p:cNvSpPr/>
          <p:nvPr/>
        </p:nvSpPr>
        <p:spPr bwMode="auto">
          <a:xfrm>
            <a:off x="4860032" y="2195578"/>
            <a:ext cx="3735720" cy="1416902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63500"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Retrofiting 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OS</a:t>
            </a:r>
            <a:endParaRPr kumimoji="0" lang="en-KR" sz="240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for hardware protection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[Oakland ‘25]</a:t>
            </a:r>
          </a:p>
        </p:txBody>
      </p:sp>
      <p:sp>
        <p:nvSpPr>
          <p:cNvPr id="3" name="Rounded Rectangle 5">
            <a:extLst>
              <a:ext uri="{FF2B5EF4-FFF2-40B4-BE49-F238E27FC236}">
                <a16:creationId xmlns:a16="http://schemas.microsoft.com/office/drawing/2014/main" id="{6C4F32C9-A718-B5D7-3C64-C5E462DEBA12}"/>
              </a:ext>
            </a:extLst>
          </p:cNvPr>
          <p:cNvSpPr/>
          <p:nvPr/>
        </p:nvSpPr>
        <p:spPr bwMode="auto">
          <a:xfrm>
            <a:off x="818888" y="1042906"/>
            <a:ext cx="3600400" cy="1405406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63500">
            <a:solidFill>
              <a:schemeClr val="accent5">
                <a:lumMod val="2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Retrofiting </a:t>
            </a:r>
            <a:r>
              <a:rPr lang="en-US" dirty="0">
                <a:solidFill>
                  <a:schemeClr val="tx2"/>
                </a:solidFill>
                <a:latin typeface="Arial" pitchFamily="34" charset="0"/>
              </a:rPr>
              <a:t>h</a:t>
            </a: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ardware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isolation into OS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protection [CCS ‘23]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1042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1463D-12B8-0A4B-A68A-8E158D40E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256CCFF4-316D-BD9A-C9FB-09ACAE768138}"/>
              </a:ext>
            </a:extLst>
          </p:cNvPr>
          <p:cNvSpPr txBox="1"/>
          <p:nvPr/>
        </p:nvSpPr>
        <p:spPr>
          <a:xfrm>
            <a:off x="4994707" y="2107436"/>
            <a:ext cx="3465081" cy="156966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KR" b="0" dirty="0">
              <a:solidFill>
                <a:schemeClr val="accent2"/>
              </a:solidFill>
            </a:endParaRPr>
          </a:p>
          <a:p>
            <a:r>
              <a:rPr lang="en-KR" b="0" dirty="0">
                <a:solidFill>
                  <a:schemeClr val="accent2"/>
                </a:solidFill>
              </a:rPr>
              <a:t>OS protection goals must also be rethought for coherence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1E231F-1610-D863-B4A6-D93640F02E0B}"/>
              </a:ext>
            </a:extLst>
          </p:cNvPr>
          <p:cNvSpPr txBox="1"/>
          <p:nvPr/>
        </p:nvSpPr>
        <p:spPr>
          <a:xfrm>
            <a:off x="886547" y="2107436"/>
            <a:ext cx="3465081" cy="156966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KR" b="0" dirty="0">
              <a:solidFill>
                <a:schemeClr val="accent2"/>
              </a:solidFill>
            </a:endParaRPr>
          </a:p>
          <a:p>
            <a:r>
              <a:rPr lang="en-KR" b="0" dirty="0">
                <a:solidFill>
                  <a:schemeClr val="accent2"/>
                </a:solidFill>
              </a:rPr>
              <a:t>Coherence can be achieved through abstraction design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21918C-7EC6-2B2F-62A1-DAF53FB93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Summary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20781D-1545-D2A4-01BF-999A9FA532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59</a:t>
            </a:fld>
            <a:endParaRPr lang="en-US" altLang="ja-JP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0B5D851-1A31-6D54-6BB7-E3F35E1381A5}"/>
              </a:ext>
            </a:extLst>
          </p:cNvPr>
          <p:cNvSpPr/>
          <p:nvPr/>
        </p:nvSpPr>
        <p:spPr bwMode="auto">
          <a:xfrm>
            <a:off x="2700086" y="5322110"/>
            <a:ext cx="144018" cy="173901"/>
          </a:xfrm>
          <a:prstGeom prst="rect">
            <a:avLst/>
          </a:prstGeom>
          <a:noFill/>
          <a:ln w="508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5716604-1158-1301-32C1-9D93C993B93E}"/>
              </a:ext>
            </a:extLst>
          </p:cNvPr>
          <p:cNvSpPr/>
          <p:nvPr/>
        </p:nvSpPr>
        <p:spPr bwMode="auto">
          <a:xfrm>
            <a:off x="2700086" y="5704684"/>
            <a:ext cx="144018" cy="173901"/>
          </a:xfrm>
          <a:prstGeom prst="rect">
            <a:avLst/>
          </a:prstGeom>
          <a:noFill/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826040D-03D6-C851-A461-987E50E11B35}"/>
              </a:ext>
            </a:extLst>
          </p:cNvPr>
          <p:cNvSpPr txBox="1"/>
          <p:nvPr/>
        </p:nvSpPr>
        <p:spPr>
          <a:xfrm>
            <a:off x="2997808" y="5592603"/>
            <a:ext cx="3581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/>
              <a:t>OS protection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BB45E83-2F12-8E5A-C189-E1A366697EB8}"/>
              </a:ext>
            </a:extLst>
          </p:cNvPr>
          <p:cNvSpPr txBox="1"/>
          <p:nvPr/>
        </p:nvSpPr>
        <p:spPr>
          <a:xfrm>
            <a:off x="3010653" y="5209192"/>
            <a:ext cx="38656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/>
              <a:t>Hardware-defined protection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164F365-077F-8CB7-F9A1-E8C6A41BAA22}"/>
              </a:ext>
            </a:extLst>
          </p:cNvPr>
          <p:cNvSpPr/>
          <p:nvPr/>
        </p:nvSpPr>
        <p:spPr bwMode="auto">
          <a:xfrm>
            <a:off x="1255928" y="3993976"/>
            <a:ext cx="2610113" cy="1054201"/>
          </a:xfrm>
          <a:prstGeom prst="rect">
            <a:avLst/>
          </a:prstGeom>
          <a:noFill/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61FA7E9-3A73-A577-753C-9660500E688A}"/>
              </a:ext>
            </a:extLst>
          </p:cNvPr>
          <p:cNvSpPr/>
          <p:nvPr/>
        </p:nvSpPr>
        <p:spPr bwMode="auto">
          <a:xfrm>
            <a:off x="1399946" y="4152358"/>
            <a:ext cx="579766" cy="75796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508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en-K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7F91DE7-04C1-1EB3-9A5B-2D7ACDFD8687}"/>
              </a:ext>
            </a:extLst>
          </p:cNvPr>
          <p:cNvSpPr/>
          <p:nvPr/>
        </p:nvSpPr>
        <p:spPr bwMode="auto">
          <a:xfrm>
            <a:off x="1399946" y="4152359"/>
            <a:ext cx="2304254" cy="75796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508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9579824-AC9E-6B64-C5AE-54A76EB0B2EF}"/>
              </a:ext>
            </a:extLst>
          </p:cNvPr>
          <p:cNvCxnSpPr>
            <a:cxnSpLocks/>
            <a:stCxn id="34" idx="3"/>
            <a:endCxn id="35" idx="3"/>
          </p:cNvCxnSpPr>
          <p:nvPr/>
        </p:nvCxnSpPr>
        <p:spPr bwMode="auto">
          <a:xfrm>
            <a:off x="1979712" y="4531339"/>
            <a:ext cx="1724488" cy="0"/>
          </a:xfrm>
          <a:prstGeom prst="straightConnector1">
            <a:avLst/>
          </a:prstGeom>
          <a:ln w="57150">
            <a:solidFill>
              <a:schemeClr val="accent5">
                <a:lumMod val="25000"/>
              </a:schemeClr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382AB25F-8BDB-AC88-24E3-663D72133C72}"/>
              </a:ext>
            </a:extLst>
          </p:cNvPr>
          <p:cNvSpPr/>
          <p:nvPr/>
        </p:nvSpPr>
        <p:spPr bwMode="auto">
          <a:xfrm>
            <a:off x="5444943" y="3970987"/>
            <a:ext cx="2617877" cy="1087452"/>
          </a:xfrm>
          <a:prstGeom prst="rect">
            <a:avLst/>
          </a:prstGeom>
          <a:noFill/>
          <a:ln w="508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BEE872E-418C-1994-A226-F07B95CE4BC9}"/>
              </a:ext>
            </a:extLst>
          </p:cNvPr>
          <p:cNvSpPr/>
          <p:nvPr/>
        </p:nvSpPr>
        <p:spPr bwMode="auto">
          <a:xfrm>
            <a:off x="5580112" y="4152358"/>
            <a:ext cx="576064" cy="75796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695DCA4-3747-C54D-E763-8E5D2AFBB2E3}"/>
              </a:ext>
            </a:extLst>
          </p:cNvPr>
          <p:cNvSpPr/>
          <p:nvPr/>
        </p:nvSpPr>
        <p:spPr bwMode="auto">
          <a:xfrm>
            <a:off x="5586463" y="4152937"/>
            <a:ext cx="2304254" cy="75796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15A20643-19C0-2361-08E5-F79D4C9B9347}"/>
              </a:ext>
            </a:extLst>
          </p:cNvPr>
          <p:cNvCxnSpPr>
            <a:cxnSpLocks/>
          </p:cNvCxnSpPr>
          <p:nvPr/>
        </p:nvCxnSpPr>
        <p:spPr bwMode="auto">
          <a:xfrm>
            <a:off x="6166229" y="4531917"/>
            <a:ext cx="1724488" cy="0"/>
          </a:xfrm>
          <a:prstGeom prst="straightConnector1">
            <a:avLst/>
          </a:prstGeom>
          <a:ln w="57150">
            <a:solidFill>
              <a:srgbClr val="00B050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Rounded Rectangle 5">
            <a:extLst>
              <a:ext uri="{FF2B5EF4-FFF2-40B4-BE49-F238E27FC236}">
                <a16:creationId xmlns:a16="http://schemas.microsoft.com/office/drawing/2014/main" id="{02C232C4-5138-529D-A518-B7597E6A92AC}"/>
              </a:ext>
            </a:extLst>
          </p:cNvPr>
          <p:cNvSpPr/>
          <p:nvPr/>
        </p:nvSpPr>
        <p:spPr bwMode="auto">
          <a:xfrm>
            <a:off x="818888" y="1042906"/>
            <a:ext cx="3600400" cy="1405406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63500">
            <a:solidFill>
              <a:schemeClr val="accent5">
                <a:lumMod val="2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Retrofiting </a:t>
            </a:r>
            <a:r>
              <a:rPr lang="en-US" dirty="0">
                <a:solidFill>
                  <a:schemeClr val="tx2"/>
                </a:solidFill>
                <a:latin typeface="Arial" pitchFamily="34" charset="0"/>
              </a:rPr>
              <a:t>h</a:t>
            </a: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ardware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isolation into OS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protection [CCS ‘23]</a:t>
            </a:r>
          </a:p>
        </p:txBody>
      </p:sp>
      <p:sp>
        <p:nvSpPr>
          <p:cNvPr id="49" name="Rounded Rectangle 9">
            <a:extLst>
              <a:ext uri="{FF2B5EF4-FFF2-40B4-BE49-F238E27FC236}">
                <a16:creationId xmlns:a16="http://schemas.microsoft.com/office/drawing/2014/main" id="{3499C7C0-4830-5BD7-61BB-E35166C08F72}"/>
              </a:ext>
            </a:extLst>
          </p:cNvPr>
          <p:cNvSpPr/>
          <p:nvPr/>
        </p:nvSpPr>
        <p:spPr bwMode="auto">
          <a:xfrm>
            <a:off x="4860032" y="1031411"/>
            <a:ext cx="3735720" cy="1416902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63500"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Retrofiting </a:t>
            </a:r>
            <a:r>
              <a:rPr kumimoji="0" lang="en-US" sz="240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OS</a:t>
            </a:r>
            <a:endParaRPr kumimoji="0" lang="en-KR" sz="240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for hardware protection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240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[Oakland ‘25]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35206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75CF8-53F3-C53C-B5E7-1FEA61B5F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Conclusion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BFFE4-DC9E-BBEF-6CB0-4A3B7480D3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>
                <a:cs typeface="Arial"/>
              </a:rPr>
              <a:t>Modern hardware introduces protection mechanisms outside of OS responsibility</a:t>
            </a:r>
            <a:endParaRPr lang="en-US" dirty="0">
              <a:cs typeface="Arial"/>
            </a:endParaRPr>
          </a:p>
          <a:p>
            <a:r>
              <a:rPr lang="en-US" b="0" dirty="0">
                <a:cs typeface="Arial"/>
              </a:rPr>
              <a:t>Hardware-defined protection must be coherent with the OS-defined one</a:t>
            </a:r>
            <a:endParaRPr lang="en-US" dirty="0">
              <a:cs typeface="Arial"/>
            </a:endParaRPr>
          </a:p>
          <a:p>
            <a:r>
              <a:rPr lang="en-US" b="0" dirty="0">
                <a:cs typeface="Arial"/>
              </a:rPr>
              <a:t>Capacity and </a:t>
            </a:r>
            <a:r>
              <a:rPr lang="en-US" b="0" dirty="0" err="1">
                <a:cs typeface="Arial"/>
              </a:rPr>
              <a:t>IncognitOS</a:t>
            </a:r>
            <a:r>
              <a:rPr lang="en-US" b="0" dirty="0">
                <a:cs typeface="Arial"/>
              </a:rPr>
              <a:t> show coherence enables both </a:t>
            </a:r>
            <a:r>
              <a:rPr lang="en-US" dirty="0">
                <a:cs typeface="Arial"/>
              </a:rPr>
              <a:t>safety</a:t>
            </a:r>
            <a:r>
              <a:rPr lang="en-US" b="0" dirty="0">
                <a:cs typeface="Arial"/>
              </a:rPr>
              <a:t> and </a:t>
            </a:r>
            <a:r>
              <a:rPr lang="en-US" dirty="0">
                <a:cs typeface="Arial"/>
              </a:rPr>
              <a:t>efficiency</a:t>
            </a:r>
          </a:p>
          <a:p>
            <a:endParaRPr lang="en-US" b="0" dirty="0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7E30C5-B098-C979-9FD9-17F2765BB5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/>
              <a:pPr/>
              <a:t>60</a:t>
            </a:fld>
            <a:endParaRPr lang="en-US" altLang="ja-JP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9623610"/>
      </p:ext>
    </p:extLst>
  </p:cSld>
  <p:clrMapOvr>
    <a:masterClrMapping/>
  </p:clrMapOvr>
  <p:transition spd="slow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21FB9-C5A5-5547-B63A-314574677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F860C-B177-96E5-BA6C-E3370AC65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Conclusion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677EDE-61E2-7A50-F67B-9F4B5F1BB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>
                <a:cs typeface="Arial"/>
              </a:rPr>
              <a:t>Modern hardware introduces protection mechanisms outside of OS responsibility, introducing incoherencies</a:t>
            </a:r>
          </a:p>
          <a:p>
            <a:r>
              <a:rPr lang="en-US" b="0" dirty="0">
                <a:cs typeface="Arial"/>
              </a:rPr>
              <a:t>Hardware-defined protection must be coherent with the software (OS) </a:t>
            </a:r>
          </a:p>
          <a:p>
            <a:r>
              <a:rPr lang="en-US" b="0" dirty="0">
                <a:cs typeface="Arial"/>
              </a:rPr>
              <a:t>Capacity and </a:t>
            </a:r>
            <a:r>
              <a:rPr lang="en-US" b="0" dirty="0" err="1">
                <a:cs typeface="Arial"/>
              </a:rPr>
              <a:t>IncognitOS</a:t>
            </a:r>
            <a:r>
              <a:rPr lang="en-US" b="0" dirty="0">
                <a:cs typeface="Arial"/>
              </a:rPr>
              <a:t> show that that coherency enables for both </a:t>
            </a:r>
            <a:r>
              <a:rPr lang="en-US" dirty="0">
                <a:cs typeface="Arial"/>
              </a:rPr>
              <a:t>safety</a:t>
            </a:r>
            <a:r>
              <a:rPr lang="en-US" b="0" dirty="0">
                <a:cs typeface="Arial"/>
              </a:rPr>
              <a:t> and </a:t>
            </a:r>
            <a:r>
              <a:rPr lang="en-US" dirty="0">
                <a:cs typeface="Arial"/>
              </a:rPr>
              <a:t>efficiency</a:t>
            </a:r>
          </a:p>
          <a:p>
            <a:endParaRPr lang="en-US" b="0" dirty="0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CB8106-EAED-2660-886F-D5236E2A86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/>
              <a:pPr/>
              <a:t>61</a:t>
            </a:fld>
            <a:endParaRPr lang="en-US" altLang="ja-JP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0100C3-E062-9ECB-F90F-E460D103FE0D}"/>
              </a:ext>
            </a:extLst>
          </p:cNvPr>
          <p:cNvSpPr/>
          <p:nvPr/>
        </p:nvSpPr>
        <p:spPr bwMode="auto">
          <a:xfrm>
            <a:off x="1151620" y="2024844"/>
            <a:ext cx="6840760" cy="2808312"/>
          </a:xfrm>
          <a:prstGeom prst="rect">
            <a:avLst/>
          </a:prstGeom>
          <a:solidFill>
            <a:schemeClr val="bg1"/>
          </a:solidFill>
          <a:ln w="508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925712" sx="116000" sy="116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KR" sz="3200" dirty="0"/>
              <a:t>Principle of coherent protection:</a:t>
            </a:r>
            <a:r>
              <a:rPr lang="en-KR" sz="3200" b="0" dirty="0"/>
              <a:t> Any new protection established with hardware must be coherent with the one established with software, and vice versa. </a:t>
            </a:r>
            <a:endParaRPr kumimoji="0" lang="en-KR" sz="320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0801686"/>
      </p:ext>
    </p:extLst>
  </p:cSld>
  <p:clrMapOvr>
    <a:masterClrMapping/>
  </p:clrMapOvr>
  <p:transition spd="slow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85C2843-EEA7-3991-C73A-AB5E52B70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2906713"/>
            <a:ext cx="7772400" cy="1362075"/>
          </a:xfrm>
        </p:spPr>
        <p:txBody>
          <a:bodyPr/>
          <a:lstStyle/>
          <a:p>
            <a:r>
              <a:rPr lang="en-US" sz="8800" dirty="0"/>
              <a:t>Q&amp;A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941818-F7CE-6AFA-A99F-774098F014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62</a:t>
            </a:fld>
            <a:endParaRPr lang="en-US" altLang="ja-JP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D475D59-4332-1998-3737-F9CCF66A4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65175"/>
            <a:ext cx="9144000" cy="5032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ko-KR" altLang="en-US" sz="2400" dirty="0">
              <a:solidFill>
                <a:schemeClr val="tx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14842090"/>
      </p:ext>
    </p:extLst>
  </p:cSld>
  <p:clrMapOvr>
    <a:masterClrMapping/>
  </p:clrMapOvr>
  <p:transition spd="slow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EAA36-9CB7-2A59-5909-BEEDB186A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ECB25C6-6FCB-AD01-8F24-72D5A05E1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2906713"/>
            <a:ext cx="7772400" cy="1362075"/>
          </a:xfrm>
        </p:spPr>
        <p:txBody>
          <a:bodyPr/>
          <a:lstStyle/>
          <a:p>
            <a:r>
              <a:rPr lang="en-US" sz="4800" dirty="0"/>
              <a:t>Backup Slides</a:t>
            </a:r>
            <a:endParaRPr lang="en-US" sz="1800" dirty="0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A76C13-37EC-693B-8263-1CEEBF0D08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63</a:t>
            </a:fld>
            <a:endParaRPr lang="en-US" altLang="ja-JP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661E3F9C-582F-847A-BA8A-CD8C2C400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65175"/>
            <a:ext cx="9144000" cy="5032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ko-KR" altLang="en-US" sz="2400" dirty="0">
              <a:solidFill>
                <a:schemeClr val="tx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24113124"/>
      </p:ext>
    </p:extLst>
  </p:cSld>
  <p:clrMapOvr>
    <a:masterClrMapping/>
  </p:clrMapOvr>
  <p:transition spd="slow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A7AB7-48A2-5041-EF64-1844A32C2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Software are increasingly complex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FBD12B-084F-684D-77D2-18EE79C364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KR" b="0" dirty="0"/>
              <a:t>Modern web browsers contain over 30 million</a:t>
            </a:r>
            <a:r>
              <a:rPr lang="en-US" b="0" dirty="0"/>
              <a:t> lines</a:t>
            </a:r>
            <a:r>
              <a:rPr lang="en-KR" b="0" dirty="0"/>
              <a:t> of code*</a:t>
            </a:r>
          </a:p>
          <a:p>
            <a:r>
              <a:rPr lang="en-KR" b="0" dirty="0"/>
              <a:t>Third-party libraries and packages are common practice, e.g., NodeJS, OpenSSL, SQLite, ...</a:t>
            </a:r>
          </a:p>
          <a:p>
            <a:r>
              <a:rPr lang="en-US" b="0" dirty="0">
                <a:solidFill>
                  <a:srgbClr val="FF0000"/>
                </a:solidFill>
              </a:rPr>
              <a:t>A s</a:t>
            </a:r>
            <a:r>
              <a:rPr lang="en-KR" b="0" dirty="0">
                <a:solidFill>
                  <a:srgbClr val="FF0000"/>
                </a:solidFill>
              </a:rPr>
              <a:t>ingle vulnerability </a:t>
            </a:r>
            <a:r>
              <a:rPr lang="en-KR" dirty="0">
                <a:solidFill>
                  <a:srgbClr val="FF0000"/>
                </a:solidFill>
              </a:rPr>
              <a:t>anywhere</a:t>
            </a:r>
            <a:r>
              <a:rPr lang="en-KR" b="0" dirty="0">
                <a:solidFill>
                  <a:srgbClr val="FF0000"/>
                </a:solidFill>
              </a:rPr>
              <a:t> conceeds control to attackers or expose systems secrets</a:t>
            </a:r>
          </a:p>
          <a:p>
            <a:endParaRPr lang="en-KR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D7AF87-FD9D-D214-DD8F-73C1D6183A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64</a:t>
            </a:fld>
            <a:endParaRPr lang="en-US" altLang="ja-JP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ABC54D-6F14-A307-E3A5-FD2686A7D83E}"/>
              </a:ext>
            </a:extLst>
          </p:cNvPr>
          <p:cNvSpPr txBox="1"/>
          <p:nvPr/>
        </p:nvSpPr>
        <p:spPr>
          <a:xfrm>
            <a:off x="467544" y="5881832"/>
            <a:ext cx="8496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KR" sz="1800" b="0" dirty="0"/>
              <a:t>*</a:t>
            </a:r>
            <a:r>
              <a:rPr lang="en-US" sz="1800" b="0" dirty="0"/>
              <a:t>https://</a:t>
            </a:r>
            <a:r>
              <a:rPr lang="en-US" sz="1800" b="0" dirty="0" err="1"/>
              <a:t>openhub.net</a:t>
            </a:r>
            <a:r>
              <a:rPr lang="en-US" sz="1800" b="0" dirty="0"/>
              <a:t>/p/chrome/analyses/latest/</a:t>
            </a:r>
            <a:r>
              <a:rPr lang="en-US" sz="1800" b="0" dirty="0" err="1"/>
              <a:t>languages_summary</a:t>
            </a:r>
            <a:r>
              <a:rPr lang="en-US" sz="1800" b="0" dirty="0"/>
              <a:t> and</a:t>
            </a:r>
          </a:p>
          <a:p>
            <a:r>
              <a:rPr lang="en-US" sz="1800" b="0" dirty="0"/>
              <a:t>https://</a:t>
            </a:r>
            <a:r>
              <a:rPr lang="en-US" sz="1800" b="0" dirty="0" err="1"/>
              <a:t>openhub.net</a:t>
            </a:r>
            <a:r>
              <a:rPr lang="en-US" sz="1800" b="0" dirty="0"/>
              <a:t>/p/</a:t>
            </a:r>
            <a:r>
              <a:rPr lang="en-US" sz="1800" b="0" dirty="0" err="1"/>
              <a:t>firefox</a:t>
            </a:r>
            <a:r>
              <a:rPr lang="en-US" sz="1800" b="0" dirty="0"/>
              <a:t>/analyses/latest/</a:t>
            </a:r>
            <a:r>
              <a:rPr lang="en-US" sz="1800" b="0" dirty="0" err="1"/>
              <a:t>languages_summary</a:t>
            </a:r>
            <a:endParaRPr lang="en-KR" sz="1800" b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383615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5A9BD-82E1-D777-9E5F-9CBDA3413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/>
              <a:t>Consequences of Complexity</a:t>
            </a:r>
            <a:endParaRPr lang="en-K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35193-28EE-5278-C659-728B5636B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196975"/>
            <a:ext cx="7772400" cy="3528169"/>
          </a:xfrm>
        </p:spPr>
        <p:txBody>
          <a:bodyPr/>
          <a:lstStyle/>
          <a:p>
            <a:r>
              <a:rPr lang="en-KR" dirty="0"/>
              <a:t>Heartbleed vulnerability                (</a:t>
            </a:r>
            <a:r>
              <a:rPr lang="en-US" spc="-55" dirty="0">
                <a:latin typeface="Roboto"/>
                <a:cs typeface="Roboto"/>
              </a:rPr>
              <a:t>CVE-2014-</a:t>
            </a:r>
            <a:r>
              <a:rPr lang="en-US" spc="-50" dirty="0">
                <a:latin typeface="Roboto"/>
                <a:cs typeface="Roboto"/>
              </a:rPr>
              <a:t>0160 )</a:t>
            </a:r>
            <a:r>
              <a:rPr lang="en-KR" dirty="0"/>
              <a:t>: </a:t>
            </a:r>
            <a:r>
              <a:rPr lang="en-KR" b="0" dirty="0"/>
              <a:t>A buffer-overread bug in OpenSSL affects hundreds of thou</a:t>
            </a:r>
            <a:r>
              <a:rPr lang="en-US" b="0" dirty="0"/>
              <a:t>sands</a:t>
            </a:r>
            <a:r>
              <a:rPr lang="en-KR" b="0" dirty="0"/>
              <a:t> of web servers</a:t>
            </a:r>
          </a:p>
          <a:p>
            <a:r>
              <a:rPr lang="en-KR" dirty="0"/>
              <a:t>Supply chain attacks </a:t>
            </a:r>
            <a:r>
              <a:rPr lang="en-KR" b="0" dirty="0"/>
              <a:t>on popular packages affect hundreds of thousand</a:t>
            </a:r>
            <a:r>
              <a:rPr lang="en-US" b="0" dirty="0"/>
              <a:t>s</a:t>
            </a:r>
            <a:r>
              <a:rPr lang="en-KR" b="0" dirty="0"/>
              <a:t> of users*</a:t>
            </a:r>
            <a:endParaRPr lang="en-K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6E55A6-90F6-08BE-5E4F-967C4DD264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65</a:t>
            </a:fld>
            <a:endParaRPr lang="en-US" altLang="ja-JP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DE32B5-E56D-8C7C-CDB0-07180EF71174}"/>
              </a:ext>
            </a:extLst>
          </p:cNvPr>
          <p:cNvSpPr txBox="1"/>
          <p:nvPr/>
        </p:nvSpPr>
        <p:spPr>
          <a:xfrm>
            <a:off x="467544" y="5458420"/>
            <a:ext cx="84969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dirty="0"/>
              <a:t>*N. Vasilakis et al., “Supply-Chain Vulnerability Elimination via Active Learning and Regeneration,” in Proceedings of the 2021 ACM SIGSAC Conference on Computer and Communications Security, ser. CCS ’21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1197625"/>
      </p:ext>
    </p:extLst>
  </p:cSld>
  <p:clrMapOvr>
    <a:masterClrMapping/>
  </p:clrMapOvr>
  <p:transition spd="slow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99F68-6089-2729-C611-847D327CF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5DA58-C67C-8FAA-062D-82D25B491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/>
              <a:t>Limitations of Process Isolation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E7DF14-5965-D2D7-4DAC-A966E4E383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993" y="1209188"/>
            <a:ext cx="7772400" cy="1498537"/>
          </a:xfrm>
        </p:spPr>
        <p:txBody>
          <a:bodyPr/>
          <a:lstStyle/>
          <a:p>
            <a:r>
              <a:rPr lang="en-KR" b="0" dirty="0"/>
              <a:t>O</a:t>
            </a:r>
            <a:r>
              <a:rPr lang="en-US" b="0" dirty="0"/>
              <a:t>S</a:t>
            </a:r>
            <a:r>
              <a:rPr lang="en-KR" b="0" dirty="0"/>
              <a:t>es enforce isolation at </a:t>
            </a:r>
            <a:r>
              <a:rPr lang="en-KR" dirty="0"/>
              <a:t>process</a:t>
            </a:r>
            <a:r>
              <a:rPr lang="en-KR" b="0" dirty="0"/>
              <a:t> granularity</a:t>
            </a:r>
          </a:p>
          <a:p>
            <a:r>
              <a:rPr lang="en-KR" b="0" dirty="0"/>
              <a:t>Process isolation is used in many systems (web browsers, OpenSSH)</a:t>
            </a:r>
          </a:p>
          <a:p>
            <a:endParaRPr lang="en-KR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75009F-808E-0E16-6A6C-5C931A92E5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66</a:t>
            </a:fld>
            <a:endParaRPr lang="en-US" altLang="ja-JP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5CDBDF6-E1B1-2FA1-E327-9C5FC0C15A0C}"/>
              </a:ext>
            </a:extLst>
          </p:cNvPr>
          <p:cNvGrpSpPr/>
          <p:nvPr/>
        </p:nvGrpSpPr>
        <p:grpSpPr>
          <a:xfrm>
            <a:off x="684213" y="3933056"/>
            <a:ext cx="3443919" cy="2227057"/>
            <a:chOff x="539594" y="3719921"/>
            <a:chExt cx="3443919" cy="2227057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0684D21-FEAB-0AA2-F852-F9E5841A252B}"/>
                </a:ext>
              </a:extLst>
            </p:cNvPr>
            <p:cNvSpPr/>
            <p:nvPr/>
          </p:nvSpPr>
          <p:spPr bwMode="auto">
            <a:xfrm>
              <a:off x="827584" y="5228731"/>
              <a:ext cx="2880320" cy="718247"/>
            </a:xfrm>
            <a:prstGeom prst="rect">
              <a:avLst/>
            </a:prstGeom>
            <a:noFill/>
            <a:ln w="2540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KR" dirty="0"/>
                <a:t>Operating System</a:t>
              </a:r>
              <a:endParaRPr kumimoji="0" lang="en-KR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976F37D-763B-AE01-E5FE-713928574D9D}"/>
                </a:ext>
              </a:extLst>
            </p:cNvPr>
            <p:cNvSpPr/>
            <p:nvPr/>
          </p:nvSpPr>
          <p:spPr bwMode="auto">
            <a:xfrm>
              <a:off x="539594" y="3719921"/>
              <a:ext cx="768099" cy="768099"/>
            </a:xfrm>
            <a:prstGeom prst="rect">
              <a:avLst/>
            </a:prstGeom>
            <a:noFill/>
            <a:ln w="2540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KR" sz="1800" dirty="0"/>
                <a:t>Proc. 1</a:t>
              </a:r>
              <a:endParaRPr kumimoji="0" lang="en-KR" sz="1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6C57BD4-995B-4785-F66F-843FEDDBD144}"/>
                </a:ext>
              </a:extLst>
            </p:cNvPr>
            <p:cNvSpPr/>
            <p:nvPr/>
          </p:nvSpPr>
          <p:spPr bwMode="auto">
            <a:xfrm>
              <a:off x="1877504" y="3719921"/>
              <a:ext cx="768099" cy="768099"/>
            </a:xfrm>
            <a:prstGeom prst="rect">
              <a:avLst/>
            </a:prstGeom>
            <a:noFill/>
            <a:ln w="2540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KR" sz="1800" dirty="0"/>
                <a:t>Proc. 2</a:t>
              </a:r>
              <a:endParaRPr kumimoji="0" lang="en-KR" sz="1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D6C6782-DBFF-582E-6604-1F101357CA66}"/>
                </a:ext>
              </a:extLst>
            </p:cNvPr>
            <p:cNvSpPr/>
            <p:nvPr/>
          </p:nvSpPr>
          <p:spPr bwMode="auto">
            <a:xfrm>
              <a:off x="3215414" y="3721572"/>
              <a:ext cx="768099" cy="768099"/>
            </a:xfrm>
            <a:prstGeom prst="rect">
              <a:avLst/>
            </a:prstGeom>
            <a:noFill/>
            <a:ln w="2540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KR" sz="1800" dirty="0"/>
                <a:t>Proc. 2</a:t>
              </a:r>
              <a:endParaRPr kumimoji="0" lang="en-KR" sz="1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9" name="Left-Right Arrow 18">
              <a:extLst>
                <a:ext uri="{FF2B5EF4-FFF2-40B4-BE49-F238E27FC236}">
                  <a16:creationId xmlns:a16="http://schemas.microsoft.com/office/drawing/2014/main" id="{59224691-7011-70C6-11A6-E9400FDD101C}"/>
                </a:ext>
              </a:extLst>
            </p:cNvPr>
            <p:cNvSpPr/>
            <p:nvPr/>
          </p:nvSpPr>
          <p:spPr bwMode="auto">
            <a:xfrm>
              <a:off x="1295636" y="4552331"/>
              <a:ext cx="1944216" cy="543691"/>
            </a:xfrm>
            <a:prstGeom prst="left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KR" sz="18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Arial" pitchFamily="34" charset="0"/>
                </a:rPr>
                <a:t>system calls</a:t>
              </a:r>
            </a:p>
          </p:txBody>
        </p:sp>
        <p:sp>
          <p:nvSpPr>
            <p:cNvPr id="21" name="Left-Right Arrow 20">
              <a:extLst>
                <a:ext uri="{FF2B5EF4-FFF2-40B4-BE49-F238E27FC236}">
                  <a16:creationId xmlns:a16="http://schemas.microsoft.com/office/drawing/2014/main" id="{A0DA9B0A-590D-F912-F7B4-58A519CB7D78}"/>
                </a:ext>
              </a:extLst>
            </p:cNvPr>
            <p:cNvSpPr/>
            <p:nvPr/>
          </p:nvSpPr>
          <p:spPr bwMode="auto">
            <a:xfrm rot="16200000">
              <a:off x="1268264" y="3855035"/>
              <a:ext cx="648669" cy="479487"/>
            </a:xfrm>
            <a:prstGeom prst="left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KR" sz="18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Arial" pitchFamily="34" charset="0"/>
                </a:rPr>
                <a:t>IPC</a:t>
              </a:r>
            </a:p>
          </p:txBody>
        </p:sp>
        <p:sp>
          <p:nvSpPr>
            <p:cNvPr id="24" name="Left-Right Arrow 23">
              <a:extLst>
                <a:ext uri="{FF2B5EF4-FFF2-40B4-BE49-F238E27FC236}">
                  <a16:creationId xmlns:a16="http://schemas.microsoft.com/office/drawing/2014/main" id="{67DA7DC3-BD78-BD96-9F32-D0BA1CBBDA45}"/>
                </a:ext>
              </a:extLst>
            </p:cNvPr>
            <p:cNvSpPr/>
            <p:nvPr/>
          </p:nvSpPr>
          <p:spPr bwMode="auto">
            <a:xfrm rot="16200000">
              <a:off x="2606174" y="3855034"/>
              <a:ext cx="648669" cy="479487"/>
            </a:xfrm>
            <a:prstGeom prst="left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KR" sz="1800" b="1" i="0" u="none" strike="noStrike" cap="none" normalizeH="0" baseline="0" dirty="0">
                  <a:ln>
                    <a:noFill/>
                  </a:ln>
                  <a:solidFill>
                    <a:schemeClr val="tx2"/>
                  </a:solidFill>
                  <a:effectLst/>
                  <a:latin typeface="Arial" pitchFamily="34" charset="0"/>
                </a:rPr>
                <a:t>IPC</a:t>
              </a:r>
            </a:p>
          </p:txBody>
        </p:sp>
      </p:grp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76668FC1-228B-BBE7-5CFE-D23EE013EFB4}"/>
              </a:ext>
            </a:extLst>
          </p:cNvPr>
          <p:cNvSpPr txBox="1">
            <a:spLocks/>
          </p:cNvSpPr>
          <p:nvPr/>
        </p:nvSpPr>
        <p:spPr bwMode="auto">
          <a:xfrm>
            <a:off x="4422334" y="3573016"/>
            <a:ext cx="4410784" cy="3180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b="0" kern="0" dirty="0">
                <a:solidFill>
                  <a:srgbClr val="FF0000"/>
                </a:solidFill>
              </a:rPr>
              <a:t>High engineering/ development costs</a:t>
            </a:r>
          </a:p>
          <a:p>
            <a:r>
              <a:rPr lang="en-US" b="0" kern="0" dirty="0">
                <a:solidFill>
                  <a:srgbClr val="FF0000"/>
                </a:solidFill>
              </a:rPr>
              <a:t>High costs of Inter Process Communication (IPC)</a:t>
            </a:r>
          </a:p>
          <a:p>
            <a:endParaRPr lang="en-KR" b="0" kern="0" dirty="0">
              <a:solidFill>
                <a:srgbClr val="FF0000"/>
              </a:solidFill>
            </a:endParaRPr>
          </a:p>
          <a:p>
            <a:endParaRPr lang="en-KR" b="0" kern="0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9AFE1F-886C-2A81-180F-0CDA6D00DF1D}"/>
              </a:ext>
            </a:extLst>
          </p:cNvPr>
          <p:cNvSpPr/>
          <p:nvPr/>
        </p:nvSpPr>
        <p:spPr bwMode="auto">
          <a:xfrm>
            <a:off x="1331640" y="2276872"/>
            <a:ext cx="6675572" cy="2674204"/>
          </a:xfrm>
          <a:prstGeom prst="rect">
            <a:avLst/>
          </a:prstGeom>
          <a:solidFill>
            <a:schemeClr val="bg1"/>
          </a:solidFill>
          <a:ln w="508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>
            <a:outerShdw blurRad="925712" sx="116000" sy="116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KR" sz="3200" dirty="0"/>
              <a:t>Fine-grained, flexible, and low-overhead isolation primitives are needed!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76093191"/>
      </p:ext>
    </p:extLst>
  </p:cSld>
  <p:clrMapOvr>
    <a:masterClrMapping/>
  </p:clrMapOvr>
  <p:transition spd="slow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BE819-53F7-C149-B7FA-99F0306226E5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KR" dirty="0"/>
              <a:t>Example: Intel PKU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0E9E04-1017-DE29-2316-2D682BC2336C}"/>
              </a:ext>
            </a:extLst>
          </p:cNvPr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ja-JP"/>
              <a:t>21</a:t>
            </a:r>
          </a:p>
        </p:txBody>
      </p:sp>
      <p:pic>
        <p:nvPicPr>
          <p:cNvPr id="1026" name="Picture 2" descr="Memory Protection Keys: Facts, Key Extension Perspectives, and Discussions">
            <a:extLst>
              <a:ext uri="{FF2B5EF4-FFF2-40B4-BE49-F238E27FC236}">
                <a16:creationId xmlns:a16="http://schemas.microsoft.com/office/drawing/2014/main" id="{7A906BA6-6B07-49B6-17E5-CE106A61FA53}"/>
              </a:ext>
            </a:extLst>
          </p:cNvPr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444" y="1916192"/>
            <a:ext cx="7589032" cy="3424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B91A16-6DFE-A38E-1823-E13D6C3E8BE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283968" y="5662312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S. Park, S. Lee and T. Kim, "Memory Protection Keys: Facts, Key Extension Perspectives, and Discussions" in IEEE Security &amp; Privacy, vol. 21, no. 03, pp. 8-15, May-June 2023</a:t>
            </a:r>
            <a:endParaRPr lang="en-KR" sz="1200" b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0E25A4-6036-5CCB-926A-F061D47D00F8}"/>
              </a:ext>
            </a:extLst>
          </p:cNvPr>
          <p:cNvSpPr/>
          <p:nvPr>
            <p:custDataLst>
              <p:tags r:id="rId6"/>
            </p:custDataLst>
          </p:nvPr>
        </p:nvSpPr>
        <p:spPr bwMode="auto">
          <a:xfrm>
            <a:off x="611560" y="2782336"/>
            <a:ext cx="5112568" cy="266429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6F8F97-E611-C8E2-5032-9034D77A1927}"/>
              </a:ext>
            </a:extLst>
          </p:cNvPr>
          <p:cNvSpPr/>
          <p:nvPr>
            <p:custDataLst>
              <p:tags r:id="rId7"/>
            </p:custDataLst>
          </p:nvPr>
        </p:nvSpPr>
        <p:spPr bwMode="auto">
          <a:xfrm>
            <a:off x="5508104" y="2782336"/>
            <a:ext cx="3240360" cy="266429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6830541"/>
      </p:ext>
    </p:extLst>
  </p:cSld>
  <p:clrMapOvr>
    <a:masterClrMapping/>
  </p:clrMapOvr>
  <p:transition spd="slow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BE819-53F7-C149-B7FA-99F0306226E5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KR" dirty="0"/>
              <a:t>Example: Intel PKU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0E9E04-1017-DE29-2316-2D682BC2336C}"/>
              </a:ext>
            </a:extLst>
          </p:cNvPr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ja-JP"/>
              <a:t>21</a:t>
            </a:r>
          </a:p>
        </p:txBody>
      </p:sp>
      <p:pic>
        <p:nvPicPr>
          <p:cNvPr id="1026" name="Picture 2" descr="Memory Protection Keys: Facts, Key Extension Perspectives, and Discussions">
            <a:extLst>
              <a:ext uri="{FF2B5EF4-FFF2-40B4-BE49-F238E27FC236}">
                <a16:creationId xmlns:a16="http://schemas.microsoft.com/office/drawing/2014/main" id="{7A906BA6-6B07-49B6-17E5-CE106A61FA53}"/>
              </a:ext>
            </a:extLst>
          </p:cNvPr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444" y="1916192"/>
            <a:ext cx="7589032" cy="3424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B91A16-6DFE-A38E-1823-E13D6C3E8BE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283968" y="5662312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S. Park, S. Lee and T. Kim, "Memory Protection Keys: Facts, Key Extension Perspectives, and Discussions" in IEEE Security &amp; Privacy, vol. 21, no. 03, pp. 8-15, May-June 2023</a:t>
            </a:r>
            <a:endParaRPr lang="en-KR" sz="1200" b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0E25A4-6036-5CCB-926A-F061D47D00F8}"/>
              </a:ext>
            </a:extLst>
          </p:cNvPr>
          <p:cNvSpPr/>
          <p:nvPr>
            <p:custDataLst>
              <p:tags r:id="rId6"/>
            </p:custDataLst>
          </p:nvPr>
        </p:nvSpPr>
        <p:spPr bwMode="auto">
          <a:xfrm>
            <a:off x="611560" y="2782336"/>
            <a:ext cx="5112568" cy="266429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91231323"/>
      </p:ext>
    </p:extLst>
  </p:cSld>
  <p:clrMapOvr>
    <a:masterClrMapping/>
  </p:clrMapOvr>
  <p:transition spd="slow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BE819-53F7-C149-B7FA-99F0306226E5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KR" dirty="0"/>
              <a:t>Example: Intel PKU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0E9E04-1017-DE29-2316-2D682BC2336C}"/>
              </a:ext>
            </a:extLst>
          </p:cNvPr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ja-JP"/>
              <a:t>21</a:t>
            </a:r>
          </a:p>
        </p:txBody>
      </p:sp>
      <p:pic>
        <p:nvPicPr>
          <p:cNvPr id="1026" name="Picture 2" descr="Memory Protection Keys: Facts, Key Extension Perspectives, and Discussions">
            <a:extLst>
              <a:ext uri="{FF2B5EF4-FFF2-40B4-BE49-F238E27FC236}">
                <a16:creationId xmlns:a16="http://schemas.microsoft.com/office/drawing/2014/main" id="{7A906BA6-6B07-49B6-17E5-CE106A61FA53}"/>
              </a:ext>
            </a:extLst>
          </p:cNvPr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444" y="1916192"/>
            <a:ext cx="7589032" cy="3424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B91A16-6DFE-A38E-1823-E13D6C3E8BE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283968" y="5662312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S. Park, S. Lee and T. Kim, "Memory Protection Keys: Facts, Key Extension Perspectives, and Discussions" in IEEE Security &amp; Privacy, vol. 21, no. 03, pp. 8-15, May-June 2023</a:t>
            </a:r>
            <a:endParaRPr lang="en-KR" sz="1200" b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6651581"/>
      </p:ext>
    </p:extLst>
  </p:cSld>
  <p:clrMapOvr>
    <a:masterClrMapping/>
  </p:clrMapOvr>
  <p:transition spd="slow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BE819-53F7-C149-B7FA-99F0306226E5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KR" dirty="0"/>
              <a:t>Example: Intel PKU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0E9E04-1017-DE29-2316-2D682BC2336C}"/>
              </a:ext>
            </a:extLst>
          </p:cNvPr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altLang="ja-JP"/>
              <a:t>21</a:t>
            </a:r>
          </a:p>
        </p:txBody>
      </p:sp>
      <p:pic>
        <p:nvPicPr>
          <p:cNvPr id="1026" name="Picture 2" descr="Memory Protection Keys: Facts, Key Extension Perspectives, and Discussions">
            <a:extLst>
              <a:ext uri="{FF2B5EF4-FFF2-40B4-BE49-F238E27FC236}">
                <a16:creationId xmlns:a16="http://schemas.microsoft.com/office/drawing/2014/main" id="{7A906BA6-6B07-49B6-17E5-CE106A61FA53}"/>
              </a:ext>
            </a:extLst>
          </p:cNvPr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444" y="1916192"/>
            <a:ext cx="7589032" cy="3424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B91A16-6DFE-A38E-1823-E13D6C3E8BE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283968" y="5662312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S. Park, S. Lee and T. Kim, "Memory Protection Keys: Facts, Key Extension Perspectives, and Discussions" in IEEE Security &amp; Privacy, vol. 21, no. 03, pp. 8-15, May-June 2023</a:t>
            </a:r>
            <a:endParaRPr lang="en-KR" sz="1200" b="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FC9844-F281-DC9D-714C-F7AC49A9AA0E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692826" y="1417973"/>
            <a:ext cx="2024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b="0" dirty="0"/>
              <a:t>(~260 cycles)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6859524"/>
      </p:ext>
    </p:extLst>
  </p:cSld>
  <p:clrMapOvr>
    <a:masterClrMapping/>
  </p:clrMapOvr>
  <p:transition spd="slow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FE0B5-0E95-AD5F-8EAB-7415F9CA1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/>
              <a:t>Need for Trust in Cloud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9285C8-81E7-E653-DAAA-FCDA3D12B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KR" b="0" dirty="0"/>
              <a:t>Cloud computing host</a:t>
            </a:r>
            <a:r>
              <a:rPr lang="en-US" b="0" dirty="0"/>
              <a:t>s</a:t>
            </a:r>
            <a:r>
              <a:rPr lang="en-KR" b="0" dirty="0"/>
              <a:t> critical services in finance, government, healthcare</a:t>
            </a:r>
          </a:p>
          <a:p>
            <a:r>
              <a:rPr lang="en-KR" b="0" dirty="0"/>
              <a:t>Yet, cloud services are </a:t>
            </a:r>
            <a:r>
              <a:rPr lang="en-KR" b="0" dirty="0">
                <a:solidFill>
                  <a:srgbClr val="FF0000"/>
                </a:solidFill>
              </a:rPr>
              <a:t>constantly under attack</a:t>
            </a:r>
          </a:p>
          <a:p>
            <a:r>
              <a:rPr lang="en-KR" b="0" dirty="0"/>
              <a:t>and require </a:t>
            </a:r>
            <a:r>
              <a:rPr lang="en-KR" b="0" dirty="0">
                <a:solidFill>
                  <a:srgbClr val="FF0000"/>
                </a:solidFill>
              </a:rPr>
              <a:t>complete customer trust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1AC2AC-C808-2DA9-70FC-12F1BDF23B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71</a:t>
            </a:fld>
            <a:endParaRPr lang="en-US" altLang="ja-JP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06C895-74BD-DBC9-652A-77D578EDB2A5}"/>
              </a:ext>
            </a:extLst>
          </p:cNvPr>
          <p:cNvSpPr txBox="1"/>
          <p:nvPr/>
        </p:nvSpPr>
        <p:spPr>
          <a:xfrm>
            <a:off x="467544" y="5908402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KR" sz="1800" b="0" dirty="0"/>
              <a:t>*IBM, </a:t>
            </a:r>
            <a:r>
              <a:rPr lang="en-US" sz="1800" b="0" dirty="0"/>
              <a:t>Cost of a Data Breach Report 2025</a:t>
            </a:r>
          </a:p>
        </p:txBody>
      </p:sp>
      <p:pic>
        <p:nvPicPr>
          <p:cNvPr id="1026" name="Picture 2" descr="Cloud Computing's Uses, Benefits, and Challenges in Healthcare">
            <a:extLst>
              <a:ext uri="{FF2B5EF4-FFF2-40B4-BE49-F238E27FC236}">
                <a16:creationId xmlns:a16="http://schemas.microsoft.com/office/drawing/2014/main" id="{ADE72F40-2960-D488-3B76-26D957BAA4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152557"/>
            <a:ext cx="2032223" cy="158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loud in Financial Services” Report ...">
            <a:extLst>
              <a:ext uri="{FF2B5EF4-FFF2-40B4-BE49-F238E27FC236}">
                <a16:creationId xmlns:a16="http://schemas.microsoft.com/office/drawing/2014/main" id="{321ED976-D598-090B-5E2E-B0D7E0134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211" y="4152557"/>
            <a:ext cx="3006237" cy="158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loud Services: Everything You Need to ...">
            <a:extLst>
              <a:ext uri="{FF2B5EF4-FFF2-40B4-BE49-F238E27FC236}">
                <a16:creationId xmlns:a16="http://schemas.microsoft.com/office/drawing/2014/main" id="{6FACEB1B-D602-6864-F09A-DEB8C7DD8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222" y="4100377"/>
            <a:ext cx="2179978" cy="163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08408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B53B6-DC4F-4AB1-E484-75F638069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Trusted Execution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CAA66C-3A80-678B-A394-7006DE3B2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196975"/>
            <a:ext cx="7990656" cy="1223913"/>
          </a:xfrm>
        </p:spPr>
        <p:txBody>
          <a:bodyPr/>
          <a:lstStyle/>
          <a:p>
            <a:pPr marL="0" indent="0">
              <a:buNone/>
            </a:pPr>
            <a:r>
              <a:rPr lang="en-KR" b="0" dirty="0"/>
              <a:t>Re-establish trust in </a:t>
            </a:r>
            <a:r>
              <a:rPr lang="en-US" b="0" dirty="0"/>
              <a:t>the </a:t>
            </a:r>
            <a:r>
              <a:rPr lang="en-KR" b="0" dirty="0"/>
              <a:t>cloud through  software/hardware techniques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060EF0-D73F-57BD-8417-E05A8488B7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72</a:t>
            </a:fld>
            <a:endParaRPr lang="en-US" altLang="ja-JP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3AB62B-A16C-0E40-AE99-A1360F744E56}"/>
              </a:ext>
            </a:extLst>
          </p:cNvPr>
          <p:cNvSpPr/>
          <p:nvPr/>
        </p:nvSpPr>
        <p:spPr bwMode="auto">
          <a:xfrm>
            <a:off x="5371272" y="4214678"/>
            <a:ext cx="2880320" cy="718247"/>
          </a:xfrm>
          <a:prstGeom prst="rect">
            <a:avLst/>
          </a:prstGeom>
          <a:solidFill>
            <a:schemeClr val="accent5">
              <a:lumMod val="9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dirty="0"/>
              <a:t>Privilege software</a:t>
            </a: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8574E9-6CF6-0A42-496C-041BDBD61E45}"/>
              </a:ext>
            </a:extLst>
          </p:cNvPr>
          <p:cNvSpPr/>
          <p:nvPr/>
        </p:nvSpPr>
        <p:spPr bwMode="auto">
          <a:xfrm>
            <a:off x="4435168" y="2705868"/>
            <a:ext cx="1656184" cy="7680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sz="1800" dirty="0"/>
              <a:t>Sensitive Computation</a:t>
            </a:r>
            <a:endParaRPr kumimoji="0" lang="en-KR" sz="18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C94435-8BD6-EB21-E309-B5E123FBC59A}"/>
              </a:ext>
            </a:extLst>
          </p:cNvPr>
          <p:cNvSpPr/>
          <p:nvPr/>
        </p:nvSpPr>
        <p:spPr bwMode="auto">
          <a:xfrm>
            <a:off x="6811432" y="2733177"/>
            <a:ext cx="1296144" cy="768099"/>
          </a:xfrm>
          <a:prstGeom prst="rect">
            <a:avLst/>
          </a:prstGeom>
          <a:solidFill>
            <a:schemeClr val="accent5">
              <a:lumMod val="9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sz="1800" dirty="0"/>
              <a:t>Malicious App</a:t>
            </a:r>
            <a:endParaRPr kumimoji="0" lang="en-KR" sz="18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82E0141F-44C7-540A-E8CA-AE9075191CFE}"/>
              </a:ext>
            </a:extLst>
          </p:cNvPr>
          <p:cNvSpPr>
            <a:spLocks/>
          </p:cNvSpPr>
          <p:nvPr/>
        </p:nvSpPr>
        <p:spPr bwMode="auto">
          <a:xfrm rot="5400000">
            <a:off x="7422098" y="3605376"/>
            <a:ext cx="997740" cy="505203"/>
          </a:xfrm>
          <a:prstGeom prst="rightArrow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0459C3-2A9C-9AA4-F71A-9588B5BF095E}"/>
              </a:ext>
            </a:extLst>
          </p:cNvPr>
          <p:cNvSpPr/>
          <p:nvPr/>
        </p:nvSpPr>
        <p:spPr bwMode="auto">
          <a:xfrm>
            <a:off x="6163280" y="5140389"/>
            <a:ext cx="1296224" cy="76809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dirty="0"/>
              <a:t>Root of trust</a:t>
            </a: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pic>
        <p:nvPicPr>
          <p:cNvPr id="38916" name="Picture 4" descr="Users group - Free people icons">
            <a:extLst>
              <a:ext uri="{FF2B5EF4-FFF2-40B4-BE49-F238E27FC236}">
                <a16:creationId xmlns:a16="http://schemas.microsoft.com/office/drawing/2014/main" id="{FB945620-55B9-0419-C722-0944483A9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12" y="3605358"/>
            <a:ext cx="1118821" cy="1118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0E1298E-BF0D-55C3-86C4-C736D94607C0}"/>
              </a:ext>
            </a:extLst>
          </p:cNvPr>
          <p:cNvSpPr txBox="1"/>
          <p:nvPr/>
        </p:nvSpPr>
        <p:spPr>
          <a:xfrm>
            <a:off x="3830507" y="3642484"/>
            <a:ext cx="1455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KR" dirty="0">
                <a:solidFill>
                  <a:schemeClr val="accent2">
                    <a:lumMod val="75000"/>
                  </a:schemeClr>
                </a:solidFill>
              </a:rPr>
              <a:t>Runtime Isolation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EE538E3-5453-4F65-BE61-EA6FFE4659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7475" y="4571107"/>
            <a:ext cx="518859" cy="51885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9811EC8-551D-34F9-34AA-93ADB7D72F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5135" y="3086149"/>
            <a:ext cx="518859" cy="518859"/>
          </a:xfrm>
          <a:prstGeom prst="rect">
            <a:avLst/>
          </a:prstGeom>
        </p:spPr>
      </p:pic>
      <p:sp>
        <p:nvSpPr>
          <p:cNvPr id="30" name="Left-Right Arrow 29">
            <a:extLst>
              <a:ext uri="{FF2B5EF4-FFF2-40B4-BE49-F238E27FC236}">
                <a16:creationId xmlns:a16="http://schemas.microsoft.com/office/drawing/2014/main" id="{D8CAEA7F-CC45-4B57-632C-F396A8D396F5}"/>
              </a:ext>
            </a:extLst>
          </p:cNvPr>
          <p:cNvSpPr/>
          <p:nvPr/>
        </p:nvSpPr>
        <p:spPr bwMode="auto">
          <a:xfrm rot="357082">
            <a:off x="2383417" y="5185167"/>
            <a:ext cx="3715971" cy="543691"/>
          </a:xfrm>
          <a:prstGeom prst="left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1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Trust establishment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7E991D0-89B2-0584-DAEC-1D22ABB82F79}"/>
              </a:ext>
            </a:extLst>
          </p:cNvPr>
          <p:cNvSpPr txBox="1"/>
          <p:nvPr/>
        </p:nvSpPr>
        <p:spPr>
          <a:xfrm>
            <a:off x="464554" y="4702092"/>
            <a:ext cx="19976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dirty="0"/>
              <a:t>Cloud Users</a:t>
            </a:r>
          </a:p>
        </p:txBody>
      </p:sp>
      <p:sp>
        <p:nvSpPr>
          <p:cNvPr id="44" name="Right Arrow 43">
            <a:extLst>
              <a:ext uri="{FF2B5EF4-FFF2-40B4-BE49-F238E27FC236}">
                <a16:creationId xmlns:a16="http://schemas.microsoft.com/office/drawing/2014/main" id="{F89DBE81-C633-D96C-7C7A-6B1C4686D49C}"/>
              </a:ext>
            </a:extLst>
          </p:cNvPr>
          <p:cNvSpPr>
            <a:spLocks/>
          </p:cNvSpPr>
          <p:nvPr/>
        </p:nvSpPr>
        <p:spPr bwMode="auto">
          <a:xfrm rot="20659720">
            <a:off x="2215266" y="3001683"/>
            <a:ext cx="2156577" cy="672525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sz="1600" b="0" dirty="0">
                <a:solidFill>
                  <a:schemeClr val="tx1"/>
                </a:solidFill>
                <a:latin typeface="Arial" pitchFamily="34" charset="0"/>
              </a:rPr>
              <a:t>deploy</a:t>
            </a:r>
            <a:endParaRPr kumimoji="0" lang="en-KR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ACA6D013-2DA0-758D-B0E1-3698CEE3F5E2}"/>
              </a:ext>
            </a:extLst>
          </p:cNvPr>
          <p:cNvSpPr>
            <a:spLocks/>
          </p:cNvSpPr>
          <p:nvPr/>
        </p:nvSpPr>
        <p:spPr bwMode="auto">
          <a:xfrm rot="16200000">
            <a:off x="5012042" y="3733858"/>
            <a:ext cx="997742" cy="248237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983566-657B-A964-5902-5487D0037CC0}"/>
              </a:ext>
            </a:extLst>
          </p:cNvPr>
          <p:cNvSpPr txBox="1"/>
          <p:nvPr/>
        </p:nvSpPr>
        <p:spPr>
          <a:xfrm rot="5400000">
            <a:off x="5324687" y="3481656"/>
            <a:ext cx="3417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KR" sz="3600" dirty="0">
                <a:solidFill>
                  <a:srgbClr val="FF0000"/>
                </a:solidFill>
                <a:latin typeface="Arial" pitchFamily="34" charset="0"/>
              </a:rPr>
              <a:t>X</a:t>
            </a:r>
            <a:endParaRPr lang="en-KR" sz="3600" dirty="0"/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9C370505-D7B8-C3A9-9B5F-A742D0697234}"/>
              </a:ext>
            </a:extLst>
          </p:cNvPr>
          <p:cNvSpPr>
            <a:spLocks/>
          </p:cNvSpPr>
          <p:nvPr/>
        </p:nvSpPr>
        <p:spPr bwMode="auto">
          <a:xfrm rot="10800000">
            <a:off x="6033312" y="2964470"/>
            <a:ext cx="778120" cy="248237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B57617-F034-807B-7367-D7A68DE1AC01}"/>
              </a:ext>
            </a:extLst>
          </p:cNvPr>
          <p:cNvSpPr txBox="1"/>
          <p:nvPr/>
        </p:nvSpPr>
        <p:spPr>
          <a:xfrm rot="10800000">
            <a:off x="6403654" y="2746459"/>
            <a:ext cx="3417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KR" sz="3600" dirty="0">
                <a:solidFill>
                  <a:srgbClr val="FF0000"/>
                </a:solidFill>
                <a:latin typeface="Arial" pitchFamily="34" charset="0"/>
              </a:rPr>
              <a:t>X</a:t>
            </a:r>
            <a:endParaRPr lang="en-KR" sz="3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568733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0" grpId="0" animBg="1"/>
      <p:bldP spid="44" grpId="0" animBg="1"/>
      <p:bldP spid="5" grpId="0" animBg="1"/>
      <p:bldP spid="6" grpId="0"/>
      <p:bldP spid="9" grpId="0" animBg="1"/>
      <p:bldP spid="13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43450-B616-E997-EFC9-35B4E415D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Existing Approaches: Ref. Monitor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E17A18-33AF-E0C4-7A0E-6571980B05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73</a:t>
            </a:fld>
            <a:endParaRPr lang="en-US" altLang="ja-JP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BA1283-A991-7070-4E03-C929FDB335BA}"/>
              </a:ext>
            </a:extLst>
          </p:cNvPr>
          <p:cNvSpPr/>
          <p:nvPr/>
        </p:nvSpPr>
        <p:spPr bwMode="auto">
          <a:xfrm>
            <a:off x="733015" y="1530416"/>
            <a:ext cx="5400600" cy="2175051"/>
          </a:xfrm>
          <a:prstGeom prst="rect">
            <a:avLst/>
          </a:prstGeom>
          <a:noFill/>
          <a:ln w="508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A0D4EC-C8D9-BD22-3E40-30C5DBD615D4}"/>
              </a:ext>
            </a:extLst>
          </p:cNvPr>
          <p:cNvSpPr/>
          <p:nvPr/>
        </p:nvSpPr>
        <p:spPr bwMode="auto">
          <a:xfrm>
            <a:off x="877031" y="2054559"/>
            <a:ext cx="5055390" cy="432048"/>
          </a:xfrm>
          <a:prstGeom prst="rect">
            <a:avLst/>
          </a:prstGeom>
          <a:solidFill>
            <a:schemeClr val="bg1">
              <a:lumMod val="85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C2691E-578B-1BFD-8CEF-7E31543DAFFE}"/>
              </a:ext>
            </a:extLst>
          </p:cNvPr>
          <p:cNvSpPr/>
          <p:nvPr/>
        </p:nvSpPr>
        <p:spPr bwMode="auto">
          <a:xfrm>
            <a:off x="1150233" y="2054559"/>
            <a:ext cx="806918" cy="432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ADF71C-473E-AB96-6A92-978E0703F4CF}"/>
              </a:ext>
            </a:extLst>
          </p:cNvPr>
          <p:cNvSpPr/>
          <p:nvPr/>
        </p:nvSpPr>
        <p:spPr bwMode="auto">
          <a:xfrm>
            <a:off x="2317191" y="2063155"/>
            <a:ext cx="806918" cy="432048"/>
          </a:xfrm>
          <a:prstGeom prst="rect">
            <a:avLst/>
          </a:prstGeom>
          <a:solidFill>
            <a:srgbClr val="92D050"/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8DC639-9762-1B24-7EDA-A83929CCD2C2}"/>
              </a:ext>
            </a:extLst>
          </p:cNvPr>
          <p:cNvSpPr/>
          <p:nvPr/>
        </p:nvSpPr>
        <p:spPr bwMode="auto">
          <a:xfrm>
            <a:off x="3484149" y="2054559"/>
            <a:ext cx="806918" cy="432048"/>
          </a:xfrm>
          <a:prstGeom prst="rect">
            <a:avLst/>
          </a:prstGeom>
          <a:solidFill>
            <a:schemeClr val="accent5">
              <a:lumMod val="9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AB3FF2-F586-EE98-3BA2-DF4B8DB050AE}"/>
              </a:ext>
            </a:extLst>
          </p:cNvPr>
          <p:cNvSpPr/>
          <p:nvPr/>
        </p:nvSpPr>
        <p:spPr bwMode="auto">
          <a:xfrm>
            <a:off x="4690805" y="2050043"/>
            <a:ext cx="806918" cy="432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07F29DF-3AB6-C228-7EFE-D983131A165A}"/>
              </a:ext>
            </a:extLst>
          </p:cNvPr>
          <p:cNvSpPr/>
          <p:nvPr/>
        </p:nvSpPr>
        <p:spPr bwMode="auto">
          <a:xfrm>
            <a:off x="1079002" y="2690681"/>
            <a:ext cx="950933" cy="432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1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Network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EB3B96-71B0-D633-01E7-2B6274898351}"/>
              </a:ext>
            </a:extLst>
          </p:cNvPr>
          <p:cNvSpPr/>
          <p:nvPr/>
        </p:nvSpPr>
        <p:spPr bwMode="auto">
          <a:xfrm>
            <a:off x="2323030" y="2680822"/>
            <a:ext cx="806918" cy="432048"/>
          </a:xfrm>
          <a:prstGeom prst="rect">
            <a:avLst/>
          </a:prstGeom>
          <a:solidFill>
            <a:srgbClr val="92D050"/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1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Crypto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102147-84FE-62F1-5523-197A43B8DA7D}"/>
              </a:ext>
            </a:extLst>
          </p:cNvPr>
          <p:cNvSpPr/>
          <p:nvPr/>
        </p:nvSpPr>
        <p:spPr bwMode="auto">
          <a:xfrm>
            <a:off x="3489988" y="2688636"/>
            <a:ext cx="806918" cy="432048"/>
          </a:xfrm>
          <a:prstGeom prst="rect">
            <a:avLst/>
          </a:prstGeom>
          <a:solidFill>
            <a:schemeClr val="accent5">
              <a:lumMod val="9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1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Math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475BC4-CBDE-E8FC-C9C4-FBADD4785DE3}"/>
              </a:ext>
            </a:extLst>
          </p:cNvPr>
          <p:cNvSpPr/>
          <p:nvPr/>
        </p:nvSpPr>
        <p:spPr bwMode="auto">
          <a:xfrm>
            <a:off x="4713581" y="2688636"/>
            <a:ext cx="806918" cy="432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sz="1400" dirty="0"/>
              <a:t>Util</a:t>
            </a:r>
            <a:endParaRPr kumimoji="0" lang="en-KR" sz="1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8B56F66-6E4B-6FEE-FA3F-E28E3199658C}"/>
              </a:ext>
            </a:extLst>
          </p:cNvPr>
          <p:cNvSpPr/>
          <p:nvPr/>
        </p:nvSpPr>
        <p:spPr bwMode="auto">
          <a:xfrm>
            <a:off x="1045375" y="1955031"/>
            <a:ext cx="1036436" cy="1231570"/>
          </a:xfrm>
          <a:prstGeom prst="rect">
            <a:avLst/>
          </a:prstGeom>
          <a:noFill/>
          <a:ln w="44450" cap="flat" cmpd="sng" algn="ctr">
            <a:solidFill>
              <a:schemeClr val="accent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693083-C0D6-6DA3-C650-BBE457BDD17C}"/>
              </a:ext>
            </a:extLst>
          </p:cNvPr>
          <p:cNvSpPr txBox="1"/>
          <p:nvPr/>
        </p:nvSpPr>
        <p:spPr>
          <a:xfrm>
            <a:off x="1467854" y="1473442"/>
            <a:ext cx="36086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dirty="0"/>
              <a:t>Process Memory space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50FDE3E-25A9-493E-85B7-C044C53E3236}"/>
              </a:ext>
            </a:extLst>
          </p:cNvPr>
          <p:cNvSpPr/>
          <p:nvPr/>
        </p:nvSpPr>
        <p:spPr bwMode="auto">
          <a:xfrm>
            <a:off x="2221343" y="1955031"/>
            <a:ext cx="1036436" cy="1231570"/>
          </a:xfrm>
          <a:prstGeom prst="rect">
            <a:avLst/>
          </a:prstGeom>
          <a:noFill/>
          <a:ln w="44450" cap="flat" cmpd="sng" algn="ctr">
            <a:solidFill>
              <a:schemeClr val="accent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44ABFD8-2DC4-5E63-74FE-A18991C672D1}"/>
              </a:ext>
            </a:extLst>
          </p:cNvPr>
          <p:cNvSpPr/>
          <p:nvPr/>
        </p:nvSpPr>
        <p:spPr bwMode="auto">
          <a:xfrm>
            <a:off x="3397311" y="1955031"/>
            <a:ext cx="1036436" cy="1231570"/>
          </a:xfrm>
          <a:prstGeom prst="rect">
            <a:avLst/>
          </a:prstGeom>
          <a:noFill/>
          <a:ln w="44450" cap="flat" cmpd="sng" algn="ctr">
            <a:solidFill>
              <a:schemeClr val="accent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8DF17E3-6A50-0659-813E-9234AE621338}"/>
              </a:ext>
            </a:extLst>
          </p:cNvPr>
          <p:cNvSpPr/>
          <p:nvPr/>
        </p:nvSpPr>
        <p:spPr bwMode="auto">
          <a:xfrm>
            <a:off x="4573279" y="1955031"/>
            <a:ext cx="1036436" cy="1231570"/>
          </a:xfrm>
          <a:prstGeom prst="rect">
            <a:avLst/>
          </a:prstGeom>
          <a:noFill/>
          <a:ln w="44450" cap="flat" cmpd="sng" algn="ctr">
            <a:solidFill>
              <a:schemeClr val="accent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9386A8-A6D2-09C0-63EC-962A478F2926}"/>
              </a:ext>
            </a:extLst>
          </p:cNvPr>
          <p:cNvSpPr txBox="1"/>
          <p:nvPr/>
        </p:nvSpPr>
        <p:spPr>
          <a:xfrm>
            <a:off x="1957151" y="3195197"/>
            <a:ext cx="2872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b="0" dirty="0"/>
              <a:t>In-process domains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B188BBF-C74D-A20C-3F36-19CB9156A0B7}"/>
              </a:ext>
            </a:extLst>
          </p:cNvPr>
          <p:cNvCxnSpPr>
            <a:cxnSpLocks/>
            <a:stCxn id="13" idx="1"/>
            <a:endCxn id="8" idx="2"/>
          </p:cNvCxnSpPr>
          <p:nvPr/>
        </p:nvCxnSpPr>
        <p:spPr bwMode="auto">
          <a:xfrm flipH="1" flipV="1">
            <a:off x="2720650" y="2495203"/>
            <a:ext cx="769338" cy="409457"/>
          </a:xfrm>
          <a:prstGeom prst="straightConnector1">
            <a:avLst/>
          </a:prstGeom>
          <a:ln w="60325">
            <a:solidFill>
              <a:srgbClr val="FF0000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CE0AEAE-579C-F334-D777-30010EA228DA}"/>
              </a:ext>
            </a:extLst>
          </p:cNvPr>
          <p:cNvSpPr txBox="1"/>
          <p:nvPr/>
        </p:nvSpPr>
        <p:spPr>
          <a:xfrm rot="2049674">
            <a:off x="2817388" y="2396248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sz="32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BC255E1-B7B6-31EF-BA52-777EB716C929}"/>
              </a:ext>
            </a:extLst>
          </p:cNvPr>
          <p:cNvSpPr/>
          <p:nvPr/>
        </p:nvSpPr>
        <p:spPr bwMode="auto">
          <a:xfrm>
            <a:off x="3493449" y="2684335"/>
            <a:ext cx="806918" cy="432048"/>
          </a:xfrm>
          <a:prstGeom prst="rect">
            <a:avLst/>
          </a:prstGeom>
          <a:solidFill>
            <a:schemeClr val="accent5">
              <a:lumMod val="90000"/>
            </a:schemeClr>
          </a:solidFill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1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Math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B4DBF14-5824-E69E-151B-EA6520F87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5837" y="2451373"/>
            <a:ext cx="518859" cy="51885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0577837-37DE-FBA6-57B7-D15511DC94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1590" y="2040113"/>
            <a:ext cx="485986" cy="485986"/>
          </a:xfrm>
          <a:prstGeom prst="rect">
            <a:avLst/>
          </a:prstGeom>
        </p:spPr>
      </p:pic>
      <p:sp>
        <p:nvSpPr>
          <p:cNvPr id="27" name="Left-Right Arrow 26">
            <a:extLst>
              <a:ext uri="{FF2B5EF4-FFF2-40B4-BE49-F238E27FC236}">
                <a16:creationId xmlns:a16="http://schemas.microsoft.com/office/drawing/2014/main" id="{DED2E943-D33E-5B23-CEAE-20AE328184F2}"/>
              </a:ext>
            </a:extLst>
          </p:cNvPr>
          <p:cNvSpPr/>
          <p:nvPr/>
        </p:nvSpPr>
        <p:spPr bwMode="auto">
          <a:xfrm>
            <a:off x="2428664" y="3648087"/>
            <a:ext cx="1944216" cy="543691"/>
          </a:xfrm>
          <a:prstGeom prst="left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1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system calls</a:t>
            </a:r>
          </a:p>
        </p:txBody>
      </p:sp>
      <p:cxnSp>
        <p:nvCxnSpPr>
          <p:cNvPr id="38" name="Straight Arrow Connector 61">
            <a:extLst>
              <a:ext uri="{FF2B5EF4-FFF2-40B4-BE49-F238E27FC236}">
                <a16:creationId xmlns:a16="http://schemas.microsoft.com/office/drawing/2014/main" id="{A39CDD50-0BEC-0DE2-7780-99C1263D1FB9}"/>
              </a:ext>
            </a:extLst>
          </p:cNvPr>
          <p:cNvCxnSpPr>
            <a:cxnSpLocks/>
            <a:stCxn id="23" idx="2"/>
            <a:endCxn id="30" idx="0"/>
          </p:cNvCxnSpPr>
          <p:nvPr/>
        </p:nvCxnSpPr>
        <p:spPr bwMode="auto">
          <a:xfrm rot="5400000">
            <a:off x="1933404" y="2510221"/>
            <a:ext cx="1357343" cy="2569667"/>
          </a:xfrm>
          <a:prstGeom prst="curvedConnector3">
            <a:avLst>
              <a:gd name="adj1" fmla="val 62249"/>
            </a:avLst>
          </a:prstGeom>
          <a:ln w="60325">
            <a:solidFill>
              <a:srgbClr val="FF0000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068C61D-E2E4-8C60-F1E1-8DBD6A57BA31}"/>
              </a:ext>
            </a:extLst>
          </p:cNvPr>
          <p:cNvGrpSpPr/>
          <p:nvPr/>
        </p:nvGrpSpPr>
        <p:grpSpPr>
          <a:xfrm>
            <a:off x="658384" y="4221088"/>
            <a:ext cx="5400600" cy="1823156"/>
            <a:chOff x="658384" y="4221088"/>
            <a:chExt cx="5400600" cy="1823156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3CF6CEA-A459-8154-A291-8F99CC02A26A}"/>
                </a:ext>
              </a:extLst>
            </p:cNvPr>
            <p:cNvSpPr/>
            <p:nvPr/>
          </p:nvSpPr>
          <p:spPr bwMode="auto">
            <a:xfrm>
              <a:off x="658384" y="4221088"/>
              <a:ext cx="5400600" cy="1823156"/>
            </a:xfrm>
            <a:prstGeom prst="rect">
              <a:avLst/>
            </a:prstGeom>
            <a:noFill/>
            <a:ln w="5080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KR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95F5094-2956-5023-E846-4668E98E7E97}"/>
                </a:ext>
              </a:extLst>
            </p:cNvPr>
            <p:cNvSpPr/>
            <p:nvPr/>
          </p:nvSpPr>
          <p:spPr bwMode="auto">
            <a:xfrm>
              <a:off x="876184" y="4477206"/>
              <a:ext cx="201265" cy="31175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444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KR" sz="1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9613F67-238C-1F88-E75C-2814EB237BFB}"/>
                </a:ext>
              </a:extLst>
            </p:cNvPr>
            <p:cNvSpPr txBox="1"/>
            <p:nvPr/>
          </p:nvSpPr>
          <p:spPr>
            <a:xfrm>
              <a:off x="909497" y="4946650"/>
              <a:ext cx="83548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KR" b="0" dirty="0"/>
                <a:t>Files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A20A015-4CAF-500C-23E5-A1D191A0AE48}"/>
                </a:ext>
              </a:extLst>
            </p:cNvPr>
            <p:cNvSpPr/>
            <p:nvPr/>
          </p:nvSpPr>
          <p:spPr bwMode="auto">
            <a:xfrm>
              <a:off x="1226608" y="4473726"/>
              <a:ext cx="201265" cy="311759"/>
            </a:xfrm>
            <a:prstGeom prst="rect">
              <a:avLst/>
            </a:prstGeom>
            <a:solidFill>
              <a:srgbClr val="92D050"/>
            </a:solidFill>
            <a:ln w="444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KR" sz="1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C8C5A9F-74A2-D8A1-ADD3-D53180A8AAA2}"/>
                </a:ext>
              </a:extLst>
            </p:cNvPr>
            <p:cNvSpPr/>
            <p:nvPr/>
          </p:nvSpPr>
          <p:spPr bwMode="auto">
            <a:xfrm>
              <a:off x="1577032" y="4473726"/>
              <a:ext cx="201265" cy="31175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444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KR" sz="1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AFEB832-72BA-584A-941E-AD073C4B33CB}"/>
                </a:ext>
              </a:extLst>
            </p:cNvPr>
            <p:cNvSpPr txBox="1"/>
            <p:nvPr/>
          </p:nvSpPr>
          <p:spPr>
            <a:xfrm>
              <a:off x="2688229" y="4862060"/>
              <a:ext cx="12795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KR" b="0" dirty="0"/>
                <a:t>Sockets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E4705AE-4851-8E59-8851-62411F51F632}"/>
                </a:ext>
              </a:extLst>
            </p:cNvPr>
            <p:cNvSpPr txBox="1"/>
            <p:nvPr/>
          </p:nvSpPr>
          <p:spPr>
            <a:xfrm>
              <a:off x="4431912" y="4862060"/>
              <a:ext cx="152157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KR" b="0" dirty="0"/>
                <a:t>Memory </a:t>
              </a:r>
            </a:p>
            <a:p>
              <a:r>
                <a:rPr lang="en-KR" b="0" dirty="0"/>
                <a:t>Mappings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821FD72-AF9B-80EE-6CAB-C8B18F5E2D2C}"/>
                </a:ext>
              </a:extLst>
            </p:cNvPr>
            <p:cNvSpPr/>
            <p:nvPr/>
          </p:nvSpPr>
          <p:spPr bwMode="auto">
            <a:xfrm>
              <a:off x="3223626" y="4424242"/>
              <a:ext cx="201265" cy="31175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444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KR" sz="1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21D8693-3092-568C-6146-ACA0878D062C}"/>
                </a:ext>
              </a:extLst>
            </p:cNvPr>
            <p:cNvSpPr/>
            <p:nvPr/>
          </p:nvSpPr>
          <p:spPr bwMode="auto">
            <a:xfrm>
              <a:off x="2923161" y="4427635"/>
              <a:ext cx="201265" cy="31175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444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KR" sz="1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16AB13FD-6F76-7C2C-2805-E5E6AD3A7C58}"/>
                </a:ext>
              </a:extLst>
            </p:cNvPr>
            <p:cNvSpPr/>
            <p:nvPr/>
          </p:nvSpPr>
          <p:spPr bwMode="auto">
            <a:xfrm>
              <a:off x="5285733" y="4424243"/>
              <a:ext cx="201265" cy="31175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444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KR" sz="1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8F0B8E0-4061-D76C-BE3B-7864A5B07FF8}"/>
                </a:ext>
              </a:extLst>
            </p:cNvPr>
            <p:cNvSpPr/>
            <p:nvPr/>
          </p:nvSpPr>
          <p:spPr bwMode="auto">
            <a:xfrm>
              <a:off x="4907343" y="4424243"/>
              <a:ext cx="201265" cy="311759"/>
            </a:xfrm>
            <a:prstGeom prst="rect">
              <a:avLst/>
            </a:prstGeom>
            <a:solidFill>
              <a:schemeClr val="accent1"/>
            </a:solidFill>
            <a:ln w="444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KR" sz="1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86509F3-1C1D-3164-B322-AAD06A6079DE}"/>
                </a:ext>
              </a:extLst>
            </p:cNvPr>
            <p:cNvSpPr txBox="1"/>
            <p:nvPr/>
          </p:nvSpPr>
          <p:spPr>
            <a:xfrm>
              <a:off x="1957151" y="5548212"/>
              <a:ext cx="28184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KR" dirty="0"/>
                <a:t>Operating System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1853496"/>
      </p:ext>
    </p:extLst>
  </p:cSld>
  <p:clrMapOvr>
    <a:masterClrMapping/>
  </p:clrMapOvr>
  <p:transition spd="slow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03519-809A-3FF2-E48E-322F00553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Existing Approaches: Ref. Monitor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DE903B-87F3-7B47-5199-5848CA996B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74</a:t>
            </a:fld>
            <a:endParaRPr lang="en-US" altLang="ja-JP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03C26E-C0F7-B675-6EA0-C87239607BE6}"/>
              </a:ext>
            </a:extLst>
          </p:cNvPr>
          <p:cNvSpPr/>
          <p:nvPr/>
        </p:nvSpPr>
        <p:spPr bwMode="auto">
          <a:xfrm>
            <a:off x="347218" y="1410108"/>
            <a:ext cx="8305548" cy="2175051"/>
          </a:xfrm>
          <a:prstGeom prst="rect">
            <a:avLst/>
          </a:prstGeom>
          <a:noFill/>
          <a:ln w="508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DA5DC8-4894-93C8-DB05-8B3AA023D17A}"/>
              </a:ext>
            </a:extLst>
          </p:cNvPr>
          <p:cNvSpPr/>
          <p:nvPr/>
        </p:nvSpPr>
        <p:spPr bwMode="auto">
          <a:xfrm>
            <a:off x="491234" y="1934251"/>
            <a:ext cx="5055390" cy="432048"/>
          </a:xfrm>
          <a:prstGeom prst="rect">
            <a:avLst/>
          </a:prstGeom>
          <a:solidFill>
            <a:schemeClr val="bg1">
              <a:lumMod val="85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383008-083F-CB22-B05A-04160C147242}"/>
              </a:ext>
            </a:extLst>
          </p:cNvPr>
          <p:cNvSpPr/>
          <p:nvPr/>
        </p:nvSpPr>
        <p:spPr bwMode="auto">
          <a:xfrm>
            <a:off x="764436" y="1934251"/>
            <a:ext cx="806918" cy="432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4D79FF-9B4D-13D2-801C-745509C9C543}"/>
              </a:ext>
            </a:extLst>
          </p:cNvPr>
          <p:cNvSpPr/>
          <p:nvPr/>
        </p:nvSpPr>
        <p:spPr bwMode="auto">
          <a:xfrm>
            <a:off x="1931394" y="1942847"/>
            <a:ext cx="806918" cy="432048"/>
          </a:xfrm>
          <a:prstGeom prst="rect">
            <a:avLst/>
          </a:prstGeom>
          <a:solidFill>
            <a:srgbClr val="92D050"/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E62DBE-E8A1-1646-5AE1-C59DC2D5C84C}"/>
              </a:ext>
            </a:extLst>
          </p:cNvPr>
          <p:cNvSpPr/>
          <p:nvPr/>
        </p:nvSpPr>
        <p:spPr bwMode="auto">
          <a:xfrm>
            <a:off x="3098352" y="1934251"/>
            <a:ext cx="806918" cy="432048"/>
          </a:xfrm>
          <a:prstGeom prst="rect">
            <a:avLst/>
          </a:prstGeom>
          <a:solidFill>
            <a:schemeClr val="accent5">
              <a:lumMod val="9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B07BB7-3850-573D-1900-48DF09B94273}"/>
              </a:ext>
            </a:extLst>
          </p:cNvPr>
          <p:cNvSpPr/>
          <p:nvPr/>
        </p:nvSpPr>
        <p:spPr bwMode="auto">
          <a:xfrm>
            <a:off x="4305008" y="1929735"/>
            <a:ext cx="806918" cy="432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4E5A0C4-5966-C218-275E-1169F8181834}"/>
              </a:ext>
            </a:extLst>
          </p:cNvPr>
          <p:cNvSpPr/>
          <p:nvPr/>
        </p:nvSpPr>
        <p:spPr bwMode="auto">
          <a:xfrm>
            <a:off x="693205" y="2570373"/>
            <a:ext cx="950933" cy="432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1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Network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90B12A-27E3-79DE-D630-AD5B75C7FFAE}"/>
              </a:ext>
            </a:extLst>
          </p:cNvPr>
          <p:cNvSpPr/>
          <p:nvPr/>
        </p:nvSpPr>
        <p:spPr bwMode="auto">
          <a:xfrm>
            <a:off x="1937233" y="2560514"/>
            <a:ext cx="806918" cy="432048"/>
          </a:xfrm>
          <a:prstGeom prst="rect">
            <a:avLst/>
          </a:prstGeom>
          <a:solidFill>
            <a:srgbClr val="92D050"/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1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Crypto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856D50D-E977-DB2D-E413-0C2CF75C6355}"/>
              </a:ext>
            </a:extLst>
          </p:cNvPr>
          <p:cNvSpPr/>
          <p:nvPr/>
        </p:nvSpPr>
        <p:spPr bwMode="auto">
          <a:xfrm>
            <a:off x="3104191" y="2568328"/>
            <a:ext cx="806918" cy="432048"/>
          </a:xfrm>
          <a:prstGeom prst="rect">
            <a:avLst/>
          </a:prstGeom>
          <a:solidFill>
            <a:schemeClr val="accent5">
              <a:lumMod val="9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1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Math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7C02AE-057E-B51F-EDCB-501D9EACD977}"/>
              </a:ext>
            </a:extLst>
          </p:cNvPr>
          <p:cNvSpPr/>
          <p:nvPr/>
        </p:nvSpPr>
        <p:spPr bwMode="auto">
          <a:xfrm>
            <a:off x="4327784" y="2568328"/>
            <a:ext cx="806918" cy="432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KR" sz="1400" dirty="0"/>
              <a:t>Util</a:t>
            </a:r>
            <a:endParaRPr kumimoji="0" lang="en-KR" sz="1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B24D86-89C4-6779-AF97-D4A451755BAE}"/>
              </a:ext>
            </a:extLst>
          </p:cNvPr>
          <p:cNvSpPr/>
          <p:nvPr/>
        </p:nvSpPr>
        <p:spPr bwMode="auto">
          <a:xfrm>
            <a:off x="659578" y="1834723"/>
            <a:ext cx="1036436" cy="1231570"/>
          </a:xfrm>
          <a:prstGeom prst="rect">
            <a:avLst/>
          </a:prstGeom>
          <a:noFill/>
          <a:ln w="44450" cap="flat" cmpd="sng" algn="ctr">
            <a:solidFill>
              <a:schemeClr val="accent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CC2093-FFBC-C7EF-C227-008A93211A26}"/>
              </a:ext>
            </a:extLst>
          </p:cNvPr>
          <p:cNvSpPr txBox="1"/>
          <p:nvPr/>
        </p:nvSpPr>
        <p:spPr>
          <a:xfrm>
            <a:off x="1082057" y="1353134"/>
            <a:ext cx="36086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dirty="0"/>
              <a:t>Process Memory space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0076A55-6D91-84D7-898C-CCDABAE68D35}"/>
              </a:ext>
            </a:extLst>
          </p:cNvPr>
          <p:cNvSpPr/>
          <p:nvPr/>
        </p:nvSpPr>
        <p:spPr bwMode="auto">
          <a:xfrm>
            <a:off x="1835546" y="1834723"/>
            <a:ext cx="1036436" cy="1231570"/>
          </a:xfrm>
          <a:prstGeom prst="rect">
            <a:avLst/>
          </a:prstGeom>
          <a:noFill/>
          <a:ln w="44450" cap="flat" cmpd="sng" algn="ctr">
            <a:solidFill>
              <a:schemeClr val="accent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B35DE9C-D219-7794-B8A6-50B4414113C5}"/>
              </a:ext>
            </a:extLst>
          </p:cNvPr>
          <p:cNvSpPr/>
          <p:nvPr/>
        </p:nvSpPr>
        <p:spPr bwMode="auto">
          <a:xfrm>
            <a:off x="3011514" y="1834723"/>
            <a:ext cx="1036436" cy="1231570"/>
          </a:xfrm>
          <a:prstGeom prst="rect">
            <a:avLst/>
          </a:prstGeom>
          <a:noFill/>
          <a:ln w="44450" cap="flat" cmpd="sng" algn="ctr">
            <a:solidFill>
              <a:schemeClr val="accent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BDB6EA-FF7F-68F4-757F-27820888DFC4}"/>
              </a:ext>
            </a:extLst>
          </p:cNvPr>
          <p:cNvSpPr/>
          <p:nvPr/>
        </p:nvSpPr>
        <p:spPr bwMode="auto">
          <a:xfrm>
            <a:off x="4187482" y="1834723"/>
            <a:ext cx="1036436" cy="1231570"/>
          </a:xfrm>
          <a:prstGeom prst="rect">
            <a:avLst/>
          </a:prstGeom>
          <a:noFill/>
          <a:ln w="44450" cap="flat" cmpd="sng" algn="ctr">
            <a:solidFill>
              <a:schemeClr val="accent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02EC887-BC5F-6EE2-F0A5-9520163A0C20}"/>
              </a:ext>
            </a:extLst>
          </p:cNvPr>
          <p:cNvSpPr txBox="1"/>
          <p:nvPr/>
        </p:nvSpPr>
        <p:spPr>
          <a:xfrm>
            <a:off x="1571354" y="3074889"/>
            <a:ext cx="2872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b="0" dirty="0"/>
              <a:t>In-process domains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2246815-AF44-7E33-932A-99A3A72D882A}"/>
              </a:ext>
            </a:extLst>
          </p:cNvPr>
          <p:cNvCxnSpPr>
            <a:cxnSpLocks/>
            <a:stCxn id="13" idx="1"/>
            <a:endCxn id="8" idx="2"/>
          </p:cNvCxnSpPr>
          <p:nvPr/>
        </p:nvCxnSpPr>
        <p:spPr bwMode="auto">
          <a:xfrm flipH="1" flipV="1">
            <a:off x="2334853" y="2374895"/>
            <a:ext cx="769338" cy="409457"/>
          </a:xfrm>
          <a:prstGeom prst="straightConnector1">
            <a:avLst/>
          </a:prstGeom>
          <a:ln w="60325">
            <a:solidFill>
              <a:srgbClr val="FF0000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A247AEC9-3193-7A64-9A3E-3000F0AD95B6}"/>
              </a:ext>
            </a:extLst>
          </p:cNvPr>
          <p:cNvSpPr txBox="1"/>
          <p:nvPr/>
        </p:nvSpPr>
        <p:spPr>
          <a:xfrm rot="2049674">
            <a:off x="2431591" y="2275940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sz="32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697FEE1-7508-CFBD-E9D3-D892E3088487}"/>
              </a:ext>
            </a:extLst>
          </p:cNvPr>
          <p:cNvSpPr/>
          <p:nvPr/>
        </p:nvSpPr>
        <p:spPr bwMode="auto">
          <a:xfrm>
            <a:off x="3107652" y="2564027"/>
            <a:ext cx="806918" cy="432048"/>
          </a:xfrm>
          <a:prstGeom prst="rect">
            <a:avLst/>
          </a:prstGeom>
          <a:solidFill>
            <a:schemeClr val="accent5">
              <a:lumMod val="90000"/>
            </a:schemeClr>
          </a:solidFill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1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Math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E4B8FE4-BDE4-68B2-4BFB-2D33D5480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40" y="2331065"/>
            <a:ext cx="518859" cy="51885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CA9E079-8C5A-9B69-8B09-8DCD4C1CAF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5793" y="1919805"/>
            <a:ext cx="485986" cy="485986"/>
          </a:xfrm>
          <a:prstGeom prst="rect">
            <a:avLst/>
          </a:prstGeom>
        </p:spPr>
      </p:pic>
      <p:cxnSp>
        <p:nvCxnSpPr>
          <p:cNvPr id="38" name="Straight Arrow Connector 61">
            <a:extLst>
              <a:ext uri="{FF2B5EF4-FFF2-40B4-BE49-F238E27FC236}">
                <a16:creationId xmlns:a16="http://schemas.microsoft.com/office/drawing/2014/main" id="{A64FFCBF-CFCE-DE72-8908-40BE0BC8B2BD}"/>
              </a:ext>
            </a:extLst>
          </p:cNvPr>
          <p:cNvCxnSpPr>
            <a:cxnSpLocks/>
            <a:stCxn id="23" idx="2"/>
            <a:endCxn id="57" idx="1"/>
          </p:cNvCxnSpPr>
          <p:nvPr/>
        </p:nvCxnSpPr>
        <p:spPr bwMode="auto">
          <a:xfrm rot="16200000" flipH="1">
            <a:off x="3758634" y="2748551"/>
            <a:ext cx="950970" cy="1446017"/>
          </a:xfrm>
          <a:prstGeom prst="curvedConnector3">
            <a:avLst>
              <a:gd name="adj1" fmla="val 50000"/>
            </a:avLst>
          </a:prstGeom>
          <a:ln w="60325">
            <a:solidFill>
              <a:srgbClr val="FF0000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E186179-6062-39BD-69AA-3B32B51FEB12}"/>
              </a:ext>
            </a:extLst>
          </p:cNvPr>
          <p:cNvGrpSpPr/>
          <p:nvPr/>
        </p:nvGrpSpPr>
        <p:grpSpPr>
          <a:xfrm>
            <a:off x="2291253" y="4588232"/>
            <a:ext cx="5400600" cy="1823156"/>
            <a:chOff x="658384" y="4221088"/>
            <a:chExt cx="5400600" cy="1823156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06AED93-D5AB-831C-14BE-D1BDAEDC6488}"/>
                </a:ext>
              </a:extLst>
            </p:cNvPr>
            <p:cNvSpPr/>
            <p:nvPr/>
          </p:nvSpPr>
          <p:spPr bwMode="auto">
            <a:xfrm>
              <a:off x="658384" y="4221088"/>
              <a:ext cx="5400600" cy="1823156"/>
            </a:xfrm>
            <a:prstGeom prst="rect">
              <a:avLst/>
            </a:prstGeom>
            <a:noFill/>
            <a:ln w="5080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KR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8C5AFC1-0E01-7704-6D12-DD4B8D5AC9A9}"/>
                </a:ext>
              </a:extLst>
            </p:cNvPr>
            <p:cNvSpPr/>
            <p:nvPr/>
          </p:nvSpPr>
          <p:spPr bwMode="auto">
            <a:xfrm>
              <a:off x="876184" y="4477206"/>
              <a:ext cx="201265" cy="31175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444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KR" sz="1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25C7C79-1AEE-566E-D9B1-DF789519EAD5}"/>
                </a:ext>
              </a:extLst>
            </p:cNvPr>
            <p:cNvSpPr txBox="1"/>
            <p:nvPr/>
          </p:nvSpPr>
          <p:spPr>
            <a:xfrm>
              <a:off x="909497" y="4946650"/>
              <a:ext cx="83548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KR" b="0" dirty="0"/>
                <a:t>Files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F5F574B-5407-BE67-10E0-9C59F5E4A031}"/>
                </a:ext>
              </a:extLst>
            </p:cNvPr>
            <p:cNvSpPr/>
            <p:nvPr/>
          </p:nvSpPr>
          <p:spPr bwMode="auto">
            <a:xfrm>
              <a:off x="1226608" y="4473726"/>
              <a:ext cx="201265" cy="311759"/>
            </a:xfrm>
            <a:prstGeom prst="rect">
              <a:avLst/>
            </a:prstGeom>
            <a:solidFill>
              <a:srgbClr val="92D050"/>
            </a:solidFill>
            <a:ln w="444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KR" sz="1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D3F00B5-32DA-4146-221E-B6C2F4AA2C82}"/>
                </a:ext>
              </a:extLst>
            </p:cNvPr>
            <p:cNvSpPr/>
            <p:nvPr/>
          </p:nvSpPr>
          <p:spPr bwMode="auto">
            <a:xfrm>
              <a:off x="1577032" y="4473726"/>
              <a:ext cx="201265" cy="31175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444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KR" sz="1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F1F7EE9-B727-80A8-F611-2BE0F234A2BE}"/>
                </a:ext>
              </a:extLst>
            </p:cNvPr>
            <p:cNvSpPr txBox="1"/>
            <p:nvPr/>
          </p:nvSpPr>
          <p:spPr>
            <a:xfrm>
              <a:off x="2688229" y="4862060"/>
              <a:ext cx="12795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KR" b="0" dirty="0"/>
                <a:t>Sockets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E50CBBD-F55E-75A5-FDE8-E842A6B44558}"/>
                </a:ext>
              </a:extLst>
            </p:cNvPr>
            <p:cNvSpPr txBox="1"/>
            <p:nvPr/>
          </p:nvSpPr>
          <p:spPr>
            <a:xfrm>
              <a:off x="4431912" y="4862060"/>
              <a:ext cx="152157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KR" b="0" dirty="0"/>
                <a:t>Memory </a:t>
              </a:r>
            </a:p>
            <a:p>
              <a:r>
                <a:rPr lang="en-KR" b="0" dirty="0"/>
                <a:t>Mappings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AC13189-7305-F16A-19CD-5AA617755EDB}"/>
                </a:ext>
              </a:extLst>
            </p:cNvPr>
            <p:cNvSpPr/>
            <p:nvPr/>
          </p:nvSpPr>
          <p:spPr bwMode="auto">
            <a:xfrm>
              <a:off x="3223626" y="4424242"/>
              <a:ext cx="201265" cy="31175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444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KR" sz="1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04C84D0-6FF3-9F6F-F8DB-990D5C24ABA7}"/>
                </a:ext>
              </a:extLst>
            </p:cNvPr>
            <p:cNvSpPr/>
            <p:nvPr/>
          </p:nvSpPr>
          <p:spPr bwMode="auto">
            <a:xfrm>
              <a:off x="2923161" y="4427635"/>
              <a:ext cx="201265" cy="31175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444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KR" sz="1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002A15B-8B3E-E683-AC90-909625D27ABA}"/>
                </a:ext>
              </a:extLst>
            </p:cNvPr>
            <p:cNvSpPr/>
            <p:nvPr/>
          </p:nvSpPr>
          <p:spPr bwMode="auto">
            <a:xfrm>
              <a:off x="5285733" y="4424243"/>
              <a:ext cx="201265" cy="31175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444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KR" sz="1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59A26F8-40DE-DEFC-971D-3599A2A2424A}"/>
                </a:ext>
              </a:extLst>
            </p:cNvPr>
            <p:cNvSpPr/>
            <p:nvPr/>
          </p:nvSpPr>
          <p:spPr bwMode="auto">
            <a:xfrm>
              <a:off x="4907343" y="4424243"/>
              <a:ext cx="201265" cy="311759"/>
            </a:xfrm>
            <a:prstGeom prst="rect">
              <a:avLst/>
            </a:prstGeom>
            <a:solidFill>
              <a:schemeClr val="accent1"/>
            </a:solidFill>
            <a:ln w="444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KR" sz="1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3D69DCE-38AF-BAB3-79E4-166FEE663C7A}"/>
                </a:ext>
              </a:extLst>
            </p:cNvPr>
            <p:cNvSpPr txBox="1"/>
            <p:nvPr/>
          </p:nvSpPr>
          <p:spPr>
            <a:xfrm>
              <a:off x="1957151" y="5548212"/>
              <a:ext cx="28184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KR" dirty="0"/>
                <a:t>Operating System</a:t>
              </a:r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5715CA68-76C9-21FC-4A3B-E218DD540823}"/>
              </a:ext>
            </a:extLst>
          </p:cNvPr>
          <p:cNvSpPr/>
          <p:nvPr/>
        </p:nvSpPr>
        <p:spPr bwMode="auto">
          <a:xfrm>
            <a:off x="6131689" y="2763797"/>
            <a:ext cx="161708" cy="2504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1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3974DBA-4C18-E758-22D5-A480ADDDBF8E}"/>
              </a:ext>
            </a:extLst>
          </p:cNvPr>
          <p:cNvSpPr/>
          <p:nvPr/>
        </p:nvSpPr>
        <p:spPr bwMode="auto">
          <a:xfrm>
            <a:off x="6482113" y="2760317"/>
            <a:ext cx="161708" cy="250486"/>
          </a:xfrm>
          <a:prstGeom prst="rect">
            <a:avLst/>
          </a:prstGeom>
          <a:solidFill>
            <a:srgbClr val="92D050"/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1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FD091B6-D019-A747-4EDF-2D241D337CB9}"/>
              </a:ext>
            </a:extLst>
          </p:cNvPr>
          <p:cNvSpPr/>
          <p:nvPr/>
        </p:nvSpPr>
        <p:spPr bwMode="auto">
          <a:xfrm>
            <a:off x="6832537" y="2760317"/>
            <a:ext cx="161708" cy="2504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1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9F29B38-DF69-C8C5-C0E7-DEECD815C433}"/>
              </a:ext>
            </a:extLst>
          </p:cNvPr>
          <p:cNvSpPr/>
          <p:nvPr/>
        </p:nvSpPr>
        <p:spPr bwMode="auto">
          <a:xfrm>
            <a:off x="7449708" y="2748607"/>
            <a:ext cx="161450" cy="2500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1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EB8B6BB-CD10-CF54-82A4-B19A2F69120B}"/>
              </a:ext>
            </a:extLst>
          </p:cNvPr>
          <p:cNvSpPr/>
          <p:nvPr/>
        </p:nvSpPr>
        <p:spPr bwMode="auto">
          <a:xfrm>
            <a:off x="7149243" y="2752000"/>
            <a:ext cx="161450" cy="25008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1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7E343E3-EA17-5AD6-AA1A-908CD82A5FF2}"/>
              </a:ext>
            </a:extLst>
          </p:cNvPr>
          <p:cNvSpPr/>
          <p:nvPr/>
        </p:nvSpPr>
        <p:spPr bwMode="auto">
          <a:xfrm>
            <a:off x="7708126" y="2760716"/>
            <a:ext cx="161451" cy="250087"/>
          </a:xfrm>
          <a:prstGeom prst="rect">
            <a:avLst/>
          </a:prstGeom>
          <a:solidFill>
            <a:schemeClr val="accent1"/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1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A044FF9-12F4-A9EC-6617-6FA414DFA482}"/>
              </a:ext>
            </a:extLst>
          </p:cNvPr>
          <p:cNvSpPr/>
          <p:nvPr/>
        </p:nvSpPr>
        <p:spPr bwMode="auto">
          <a:xfrm>
            <a:off x="7965274" y="2769252"/>
            <a:ext cx="161451" cy="2500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444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1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5F920FC-0589-A229-60B0-41797F37B051}"/>
              </a:ext>
            </a:extLst>
          </p:cNvPr>
          <p:cNvSpPr txBox="1"/>
          <p:nvPr/>
        </p:nvSpPr>
        <p:spPr>
          <a:xfrm>
            <a:off x="6184996" y="1428342"/>
            <a:ext cx="17604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KR" dirty="0"/>
              <a:t>Reference </a:t>
            </a:r>
          </a:p>
          <a:p>
            <a:pPr algn="ctr"/>
            <a:r>
              <a:rPr lang="en-KR" dirty="0"/>
              <a:t>Monitor</a:t>
            </a:r>
          </a:p>
        </p:txBody>
      </p:sp>
      <p:sp>
        <p:nvSpPr>
          <p:cNvPr id="57" name="Left-Right Arrow 56">
            <a:extLst>
              <a:ext uri="{FF2B5EF4-FFF2-40B4-BE49-F238E27FC236}">
                <a16:creationId xmlns:a16="http://schemas.microsoft.com/office/drawing/2014/main" id="{F5A8CCDF-28E8-A812-C33C-8625AEB39FB5}"/>
              </a:ext>
            </a:extLst>
          </p:cNvPr>
          <p:cNvSpPr/>
          <p:nvPr/>
        </p:nvSpPr>
        <p:spPr bwMode="auto">
          <a:xfrm>
            <a:off x="3985020" y="3811122"/>
            <a:ext cx="1944216" cy="543691"/>
          </a:xfrm>
          <a:prstGeom prst="left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KR" sz="18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rPr>
              <a:t>system calls</a:t>
            </a:r>
          </a:p>
        </p:txBody>
      </p:sp>
      <p:cxnSp>
        <p:nvCxnSpPr>
          <p:cNvPr id="63" name="Straight Arrow Connector 61">
            <a:extLst>
              <a:ext uri="{FF2B5EF4-FFF2-40B4-BE49-F238E27FC236}">
                <a16:creationId xmlns:a16="http://schemas.microsoft.com/office/drawing/2014/main" id="{7D4CE284-41DD-5B09-7F80-E470D70B1D1F}"/>
              </a:ext>
            </a:extLst>
          </p:cNvPr>
          <p:cNvCxnSpPr>
            <a:cxnSpLocks/>
            <a:stCxn id="57" idx="7"/>
            <a:endCxn id="92" idx="2"/>
          </p:cNvCxnSpPr>
          <p:nvPr/>
        </p:nvCxnSpPr>
        <p:spPr bwMode="auto">
          <a:xfrm flipV="1">
            <a:off x="5929236" y="3192158"/>
            <a:ext cx="675001" cy="890810"/>
          </a:xfrm>
          <a:prstGeom prst="curvedConnector2">
            <a:avLst/>
          </a:prstGeom>
          <a:ln w="60325">
            <a:solidFill>
              <a:srgbClr val="FF0000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1">
            <a:extLst>
              <a:ext uri="{FF2B5EF4-FFF2-40B4-BE49-F238E27FC236}">
                <a16:creationId xmlns:a16="http://schemas.microsoft.com/office/drawing/2014/main" id="{8606970B-46A8-98B4-73AE-CCD875CEEB88}"/>
              </a:ext>
            </a:extLst>
          </p:cNvPr>
          <p:cNvCxnSpPr>
            <a:cxnSpLocks/>
            <a:stCxn id="84" idx="2"/>
            <a:endCxn id="30" idx="0"/>
          </p:cNvCxnSpPr>
          <p:nvPr/>
        </p:nvCxnSpPr>
        <p:spPr bwMode="auto">
          <a:xfrm rot="5400000">
            <a:off x="4375170" y="1780945"/>
            <a:ext cx="1644866" cy="4474985"/>
          </a:xfrm>
          <a:prstGeom prst="curvedConnector3">
            <a:avLst>
              <a:gd name="adj1" fmla="val 75148"/>
            </a:avLst>
          </a:prstGeom>
          <a:ln w="60325">
            <a:solidFill>
              <a:srgbClr val="FF0000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8FD59B1D-DFD8-BE18-ADFA-2797098CB7BB}"/>
              </a:ext>
            </a:extLst>
          </p:cNvPr>
          <p:cNvSpPr txBox="1"/>
          <p:nvPr/>
        </p:nvSpPr>
        <p:spPr>
          <a:xfrm>
            <a:off x="6131689" y="2348617"/>
            <a:ext cx="19399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sz="1600" b="0" dirty="0"/>
              <a:t>Access Control List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F0B90426-BEB1-4EFB-9721-37C9991783E7}"/>
              </a:ext>
            </a:extLst>
          </p:cNvPr>
          <p:cNvSpPr txBox="1"/>
          <p:nvPr/>
        </p:nvSpPr>
        <p:spPr>
          <a:xfrm>
            <a:off x="6925792" y="3833689"/>
            <a:ext cx="16033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dirty="0">
                <a:solidFill>
                  <a:schemeClr val="accent2"/>
                </a:solidFill>
              </a:rPr>
              <a:t>Authorize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A4F6C8B3-A46C-5054-D6BF-C763769A46EA}"/>
              </a:ext>
            </a:extLst>
          </p:cNvPr>
          <p:cNvSpPr/>
          <p:nvPr/>
        </p:nvSpPr>
        <p:spPr bwMode="auto">
          <a:xfrm>
            <a:off x="5848539" y="1517037"/>
            <a:ext cx="2450329" cy="1664526"/>
          </a:xfrm>
          <a:prstGeom prst="rect">
            <a:avLst/>
          </a:prstGeom>
          <a:noFill/>
          <a:ln w="44450" cap="flat" cmpd="sng" algn="ctr">
            <a:solidFill>
              <a:schemeClr val="accent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KR" sz="24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03FD300-F774-A74F-F4EA-DC9FB9C8264A}"/>
              </a:ext>
            </a:extLst>
          </p:cNvPr>
          <p:cNvSpPr txBox="1"/>
          <p:nvPr/>
        </p:nvSpPr>
        <p:spPr>
          <a:xfrm>
            <a:off x="4747352" y="3080739"/>
            <a:ext cx="1484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dirty="0">
                <a:solidFill>
                  <a:srgbClr val="FF0000"/>
                </a:solidFill>
              </a:rPr>
              <a:t>Intercept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3FE4D17E-FA24-1A89-8DB9-2EAE8B6B3C8F}"/>
              </a:ext>
            </a:extLst>
          </p:cNvPr>
          <p:cNvSpPr txBox="1"/>
          <p:nvPr/>
        </p:nvSpPr>
        <p:spPr>
          <a:xfrm rot="19903587">
            <a:off x="6491557" y="3766542"/>
            <a:ext cx="458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sz="3200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20ADBFE-9704-7324-B9D2-2422DEE7B3D7}"/>
              </a:ext>
            </a:extLst>
          </p:cNvPr>
          <p:cNvSpPr txBox="1"/>
          <p:nvPr/>
        </p:nvSpPr>
        <p:spPr>
          <a:xfrm>
            <a:off x="7297543" y="2734339"/>
            <a:ext cx="275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KR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2378008B-1FC8-4FE5-5271-3F919785B905}"/>
              </a:ext>
            </a:extLst>
          </p:cNvPr>
          <p:cNvSpPr txBox="1"/>
          <p:nvPr/>
        </p:nvSpPr>
        <p:spPr>
          <a:xfrm>
            <a:off x="6382908" y="2730493"/>
            <a:ext cx="442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KR" dirty="0"/>
          </a:p>
        </p:txBody>
      </p:sp>
    </p:spTree>
    <p:extLst>
      <p:ext uri="{BB962C8B-B14F-4D97-AF65-F5344CB8AC3E}">
        <p14:creationId xmlns:p14="http://schemas.microsoft.com/office/powerpoint/2010/main" val="15194459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81" grpId="0"/>
      <p:bldP spid="83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4248F-952B-6D93-CFDF-5762E3169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Memory Tagging Extension (MTE)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CB4D-E9B3-CAC1-01BC-B092A4D31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5976" y="1772816"/>
            <a:ext cx="4314080" cy="4006577"/>
          </a:xfrm>
        </p:spPr>
        <p:txBody>
          <a:bodyPr/>
          <a:lstStyle/>
          <a:p>
            <a:r>
              <a:rPr lang="en-KR" b="0" dirty="0"/>
              <a:t>Tagging of 16B pointers and memory</a:t>
            </a:r>
          </a:p>
          <a:p>
            <a:r>
              <a:rPr lang="en-KR" b="0" dirty="0"/>
              <a:t>Only allow accesses when pointer’s and memory’s tag</a:t>
            </a:r>
            <a:r>
              <a:rPr lang="en-US" b="0" dirty="0"/>
              <a:t>s</a:t>
            </a:r>
            <a:r>
              <a:rPr lang="en-KR" b="0" dirty="0"/>
              <a:t> match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62B793-E51E-4351-20B0-41E1474EDC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75</a:t>
            </a:fld>
            <a:endParaRPr lang="en-US" altLang="ja-JP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422957-A25A-8B17-C15C-8F542D4B67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6" y="1771110"/>
            <a:ext cx="3606800" cy="3276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33107310"/>
      </p:ext>
    </p:extLst>
  </p:cSld>
  <p:clrMapOvr>
    <a:masterClrMapping/>
  </p:clrMapOvr>
  <p:transition spd="slow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B35CB-B906-9C58-578E-BF67FC421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PA + MTE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F2D0AD82-27CB-AFEA-3AFF-20ED9244B5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87624" y="2956730"/>
            <a:ext cx="7049397" cy="966161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F425B7-51DF-F695-727B-9E53C97AD4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76</a:t>
            </a:fld>
            <a:endParaRPr lang="en-US" altLang="ja-JP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DBFCE49-EC43-34BF-FCEB-559BE3A72687}"/>
              </a:ext>
            </a:extLst>
          </p:cNvPr>
          <p:cNvSpPr txBox="1">
            <a:spLocks/>
          </p:cNvSpPr>
          <p:nvPr/>
        </p:nvSpPr>
        <p:spPr bwMode="auto">
          <a:xfrm>
            <a:off x="755576" y="1604003"/>
            <a:ext cx="7772400" cy="1151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b="0" kern="0" dirty="0"/>
              <a:t>PA and MTE can be simultaneously enabled</a:t>
            </a:r>
          </a:p>
          <a:p>
            <a:pPr marL="0" indent="0">
              <a:buFontTx/>
              <a:buNone/>
            </a:pPr>
            <a:endParaRPr lang="en-US" b="0" kern="0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3C0DC19-CC5C-DF1C-9774-9DB55E822D90}"/>
              </a:ext>
            </a:extLst>
          </p:cNvPr>
          <p:cNvSpPr txBox="1">
            <a:spLocks/>
          </p:cNvSpPr>
          <p:nvPr/>
        </p:nvSpPr>
        <p:spPr bwMode="auto">
          <a:xfrm>
            <a:off x="899592" y="4530742"/>
            <a:ext cx="7772400" cy="1151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accent2"/>
                </a:solidFill>
              </a:rPr>
              <a:t>Authenticated and tagged pointers resemble capability-based access control!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375957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D0422-A3DF-5A2D-BCC9-5F925FF77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Capacity References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037A74-B9C4-7D76-0AE5-76CEC723DE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77</a:t>
            </a:fld>
            <a:endParaRPr lang="en-US" altLang="ja-JP"/>
          </a:p>
        </p:txBody>
      </p: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FA646FF2-33FE-4B8C-9681-E78E011FB00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DF" r:id="rId3" imgW="0" imgH="0" progId="FoxitReader.Document">
                  <p:embed/>
                </p:oleObj>
              </mc:Choice>
              <mc:Fallback>
                <p:oleObj name="PDF" r:id="rId3" imgW="0" imgH="0" progId="FoxitReader.Document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FA646FF2-33FE-4B8C-9681-E78E011FB007}"/>
                          </a:ext>
                        </a:extLst>
                      </p:cNvPr>
                      <p:cNvPicPr/>
                      <p:nvPr/>
                    </p:nvPicPr>
                    <p:blipFill/>
                    <p:spPr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D20496FF-C6D9-253D-1420-71CBAA17345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DF" r:id="rId4" imgW="0" imgH="0" progId="FoxitReader.FDFDoc">
                  <p:embed/>
                </p:oleObj>
              </mc:Choice>
              <mc:Fallback>
                <p:oleObj name="FDF" r:id="rId4" imgW="0" imgH="0" progId="FoxitReader.FDFDoc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D20496FF-C6D9-253D-1420-71CBAA17345C}"/>
                          </a:ext>
                        </a:extLst>
                      </p:cNvPr>
                      <p:cNvPicPr/>
                      <p:nvPr/>
                    </p:nvPicPr>
                    <p:blipFill/>
                    <p:spPr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" name="Picture 23" descr="A diagram of a computer program&#10;&#10;AI-generated content may be incorrect.">
            <a:extLst>
              <a:ext uri="{FF2B5EF4-FFF2-40B4-BE49-F238E27FC236}">
                <a16:creationId xmlns:a16="http://schemas.microsoft.com/office/drawing/2014/main" id="{EE0524E6-5A98-AB41-BB41-623632EF17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733" y="4178697"/>
            <a:ext cx="7148504" cy="1782229"/>
          </a:xfrm>
          <a:prstGeom prst="rect">
            <a:avLst/>
          </a:prstGeom>
        </p:spPr>
      </p:pic>
      <p:pic>
        <p:nvPicPr>
          <p:cNvPr id="28" name="Content Placeholder 27" descr="A diagram of a mod&#10;&#10;AI-generated content may be incorrect.">
            <a:extLst>
              <a:ext uri="{FF2B5EF4-FFF2-40B4-BE49-F238E27FC236}">
                <a16:creationId xmlns:a16="http://schemas.microsoft.com/office/drawing/2014/main" id="{D1380470-64B2-91DD-1CBF-38C50F3A5C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733" y="1647054"/>
            <a:ext cx="7470372" cy="1801075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00F90D2-2036-AF68-61E6-4CA12538A72A}"/>
              </a:ext>
            </a:extLst>
          </p:cNvPr>
          <p:cNvSpPr txBox="1"/>
          <p:nvPr/>
        </p:nvSpPr>
        <p:spPr>
          <a:xfrm>
            <a:off x="323528" y="3698914"/>
            <a:ext cx="56092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dirty="0"/>
              <a:t>System References (File descriptors)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EC0340-2372-B1E7-38A6-0A23CC715FC4}"/>
              </a:ext>
            </a:extLst>
          </p:cNvPr>
          <p:cNvSpPr txBox="1"/>
          <p:nvPr/>
        </p:nvSpPr>
        <p:spPr>
          <a:xfrm>
            <a:off x="323528" y="1197627"/>
            <a:ext cx="46346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dirty="0"/>
              <a:t>Memory References (Pointers)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91021076"/>
      </p:ext>
    </p:extLst>
  </p:cSld>
  <p:clrMapOvr>
    <a:masterClrMapping/>
  </p:clrMapOvr>
  <p:transition spd="slow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6E833-4B7C-E493-D1DE-310A7E3F8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F89B9-BC2A-445A-D862-FF26EFACC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Existing Defense: Obfuscation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B39974-C8A6-132B-B289-B73F37408F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78</a:t>
            </a:fld>
            <a:endParaRPr lang="en-US" altLang="ja-JP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C1C3B4-CF90-5C79-B972-11FE62433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559309"/>
            <a:ext cx="7772400" cy="373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166607"/>
      </p:ext>
    </p:extLst>
  </p:cSld>
  <p:clrMapOvr>
    <a:masterClrMapping/>
  </p:clrMapOvr>
  <p:transition spd="slow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F8DC5-F88D-48B4-87C3-2B6E3AB91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75E16-7C84-9BAB-23D0-15F5B0129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Existing Defense: Obfuscation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7A630F-A3A7-5A7E-7F35-6EEF547D80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79</a:t>
            </a:fld>
            <a:endParaRPr lang="en-US" altLang="ja-JP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B5CB82-3ABC-E3F1-E1C4-269EB7E89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559309"/>
            <a:ext cx="7772400" cy="373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242298"/>
      </p:ext>
    </p:extLst>
  </p:cSld>
  <p:clrMapOvr>
    <a:masterClrMapping/>
  </p:clrMapOvr>
  <p:transition spd="slow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28EFB-9540-19B3-0DA3-948EABD2B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Existing Defense: Periodic Rerand.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3D74305-5A95-4DC4-366F-99C9C18840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552" y="1484784"/>
            <a:ext cx="3691261" cy="423111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F7564C-FB57-CEDB-177B-B15ADE17DD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80</a:t>
            </a:fld>
            <a:endParaRPr lang="en-US" altLang="ja-JP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E708AC3-242A-EECF-F979-0FC3A6C516D9}"/>
              </a:ext>
            </a:extLst>
          </p:cNvPr>
          <p:cNvSpPr txBox="1">
            <a:spLocks/>
          </p:cNvSpPr>
          <p:nvPr/>
        </p:nvSpPr>
        <p:spPr bwMode="auto">
          <a:xfrm>
            <a:off x="4499992" y="1358123"/>
            <a:ext cx="4536504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b="0" kern="0" dirty="0">
                <a:cs typeface="Arial"/>
              </a:rPr>
              <a:t>Strict obfuscation policies introduce </a:t>
            </a:r>
            <a:r>
              <a:rPr lang="en-US" b="0" kern="0" dirty="0">
                <a:solidFill>
                  <a:srgbClr val="FF0000"/>
                </a:solidFill>
                <a:cs typeface="Arial"/>
              </a:rPr>
              <a:t>prohibitively high overheads</a:t>
            </a:r>
          </a:p>
          <a:p>
            <a:r>
              <a:rPr lang="en-US" b="0" kern="0" dirty="0">
                <a:cs typeface="Arial"/>
              </a:rPr>
              <a:t>Periodic re-randomization policies render obfuscation practical</a:t>
            </a:r>
          </a:p>
        </p:txBody>
      </p:sp>
    </p:spTree>
    <p:extLst>
      <p:ext uri="{BB962C8B-B14F-4D97-AF65-F5344CB8AC3E}">
        <p14:creationId xmlns:p14="http://schemas.microsoft.com/office/powerpoint/2010/main" val="769972144"/>
      </p:ext>
    </p:extLst>
  </p:cSld>
  <p:clrMapOvr>
    <a:masterClrMapping/>
  </p:clrMapOvr>
  <p:transition spd="slow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4F2DC-1FD3-E82C-9AFC-CB047EB75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Existing Defense: Threshold-based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3F15E-799E-D627-8676-9ACE3DEBA0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Observation: Most SGX attacks rely on frequent enclave exits (AEXs) (e.g., timer interrupts, page faults)</a:t>
            </a:r>
            <a:endParaRPr lang="en-KR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3BF5B0-6BCA-B0D7-ABE1-CBB9F8D804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81</a:t>
            </a:fld>
            <a:endParaRPr lang="en-US" altLang="ja-JP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012D2C-36BE-276C-0648-EBBEF93743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3" y="3068960"/>
            <a:ext cx="8118903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475977"/>
      </p:ext>
    </p:extLst>
  </p:cSld>
  <p:clrMapOvr>
    <a:masterClrMapping/>
  </p:clrMapOvr>
  <p:transition spd="slow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05CC7-1B8A-588B-B038-9333C21AC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Challenge for CVM Obfuscation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52BA5-30DE-32CF-A8E9-A780D576D1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Support for full-VM protection (guest OS + application) remains unsolved</a:t>
            </a:r>
          </a:p>
          <a:p>
            <a:r>
              <a:rPr lang="en-US" b="0" dirty="0"/>
              <a:t>Potential high overheads with user + kernel obfuscation</a:t>
            </a:r>
            <a:endParaRPr lang="en-KR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0740E6-B4D7-9599-7C2A-BC0A278ECF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82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9649366"/>
      </p:ext>
    </p:extLst>
  </p:cSld>
  <p:clrMapOvr>
    <a:masterClrMapping/>
  </p:clrMapOvr>
  <p:transition spd="slow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19E69-79AC-1625-7522-7D11E5A94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Policy 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8A7831-59D6-4377-75C7-B394A913B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458" y="3997730"/>
            <a:ext cx="3742184" cy="1984127"/>
          </a:xfrm>
        </p:spPr>
        <p:txBody>
          <a:bodyPr/>
          <a:lstStyle/>
          <a:p>
            <a:pPr marL="0" indent="0">
              <a:buNone/>
            </a:pPr>
            <a:r>
              <a:rPr lang="en-KR" b="0" dirty="0"/>
              <a:t>Inherent tradeoffs between </a:t>
            </a:r>
            <a:r>
              <a:rPr lang="en-KR" dirty="0"/>
              <a:t>security</a:t>
            </a:r>
            <a:r>
              <a:rPr lang="en-KR" b="0" dirty="0"/>
              <a:t> and </a:t>
            </a:r>
            <a:r>
              <a:rPr lang="en-KR" dirty="0"/>
              <a:t>performance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139E6E-10F5-A4B2-1CD9-66CB673DDA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83</a:t>
            </a:fld>
            <a:endParaRPr lang="en-US" altLang="ja-JP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829D09-3A88-1B01-57A4-17A0B6B29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388930"/>
            <a:ext cx="3936218" cy="15364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86A3E3-35A4-2351-4DB6-1F10D396A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936" y="2388930"/>
            <a:ext cx="3936214" cy="1536441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393FFE5-B91B-3FB3-CB18-E2F605476B54}"/>
              </a:ext>
            </a:extLst>
          </p:cNvPr>
          <p:cNvSpPr txBox="1">
            <a:spLocks/>
          </p:cNvSpPr>
          <p:nvPr/>
        </p:nvSpPr>
        <p:spPr bwMode="auto">
          <a:xfrm>
            <a:off x="4906738" y="3997730"/>
            <a:ext cx="3742184" cy="198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KR" kern="0" dirty="0"/>
              <a:t>False-alarm</a:t>
            </a:r>
            <a:r>
              <a:rPr lang="en-KR" b="0" kern="0" dirty="0"/>
              <a:t> under normal CVM workloads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FF8725-89DA-D7CD-E251-C06572FB3FB3}"/>
              </a:ext>
            </a:extLst>
          </p:cNvPr>
          <p:cNvSpPr txBox="1"/>
          <p:nvPr/>
        </p:nvSpPr>
        <p:spPr>
          <a:xfrm>
            <a:off x="540084" y="1253410"/>
            <a:ext cx="364555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KR" sz="3200" dirty="0"/>
              <a:t>Fix-rate</a:t>
            </a:r>
          </a:p>
          <a:p>
            <a:pPr algn="ctr"/>
            <a:r>
              <a:rPr lang="en-KR" sz="3200" dirty="0"/>
              <a:t>Re-randomization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6C98F0-A027-1029-C8E2-B48918EB15A5}"/>
              </a:ext>
            </a:extLst>
          </p:cNvPr>
          <p:cNvSpPr txBox="1"/>
          <p:nvPr/>
        </p:nvSpPr>
        <p:spPr>
          <a:xfrm>
            <a:off x="5083308" y="1285598"/>
            <a:ext cx="359746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KR" sz="3200" dirty="0"/>
              <a:t>Threshold-based </a:t>
            </a:r>
          </a:p>
          <a:p>
            <a:pPr algn="ctr"/>
            <a:r>
              <a:rPr lang="en-KR" sz="3200" dirty="0"/>
              <a:t>Termination</a:t>
            </a:r>
          </a:p>
        </p:txBody>
      </p:sp>
    </p:spTree>
    <p:extLst>
      <p:ext uri="{BB962C8B-B14F-4D97-AF65-F5344CB8AC3E}">
        <p14:creationId xmlns:p14="http://schemas.microsoft.com/office/powerpoint/2010/main" val="2289960911"/>
      </p:ext>
    </p:extLst>
  </p:cSld>
  <p:clrMapOvr>
    <a:masterClrMapping/>
  </p:clrMapOvr>
  <p:transition spd="slow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1E7769C-1A2D-5572-A039-68B30ECBE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Scheduling Subsystem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4CB0F22-E643-E733-5C9A-D81BC7345E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2011823"/>
            <a:ext cx="7772400" cy="3018503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F5849D-9922-13E0-3174-EFAF8DB34F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ABF75A-66A7-8D4C-9732-B83FA2A5CF63}" type="slidenum">
              <a:rPr lang="ja-JP" altLang="en-US" smtClean="0"/>
              <a:pPr/>
              <a:t>84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10656194"/>
      </p:ext>
    </p:extLst>
  </p:cSld>
  <p:clrMapOvr>
    <a:masterClrMapping/>
  </p:clrMapOvr>
  <p:transition spd="slow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CFA69-6388-B5E5-D213-1AB607749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Paging Subsystem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30A810C-B56F-6584-D2B6-339E4A57EA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1702191"/>
            <a:ext cx="7772400" cy="363776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D31A7E-A4E6-6978-10D1-B8729D5E32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85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13860029"/>
      </p:ext>
    </p:extLst>
  </p:cSld>
  <p:clrMapOvr>
    <a:masterClrMapping/>
  </p:clrMapOvr>
  <p:transition spd="slow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5" descr="A diagram of a domain&#10;&#10;AI-generated content may be incorrect.">
            <a:extLst>
              <a:ext uri="{FF2B5EF4-FFF2-40B4-BE49-F238E27FC236}">
                <a16:creationId xmlns:a16="http://schemas.microsoft.com/office/drawing/2014/main" id="{7C1A79B5-E2B3-1B5A-0671-55027E7A08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800" y="1412776"/>
            <a:ext cx="7772400" cy="2191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5A6738-0EF2-133C-EE74-262875F91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Implementing Capacity</a:t>
            </a:r>
          </a:p>
        </p:txBody>
      </p:sp>
      <p:pic>
        <p:nvPicPr>
          <p:cNvPr id="6" name="Content Placeholder 5" descr="A diagram of a domain&#10;&#10;AI-generated content may be incorrect.">
            <a:extLst>
              <a:ext uri="{FF2B5EF4-FFF2-40B4-BE49-F238E27FC236}">
                <a16:creationId xmlns:a16="http://schemas.microsoft.com/office/drawing/2014/main" id="{7097A4D7-9272-3254-9330-74D8E45B05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32" y="1412776"/>
            <a:ext cx="7772400" cy="219124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471BD1-B8D3-D67D-A99B-CA2C7D1A13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86</a:t>
            </a:fld>
            <a:endParaRPr lang="en-US" altLang="ja-JP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5275DE9-8C3A-08D1-2A8C-8202180A6A4B}"/>
              </a:ext>
            </a:extLst>
          </p:cNvPr>
          <p:cNvSpPr txBox="1">
            <a:spLocks/>
          </p:cNvSpPr>
          <p:nvPr/>
        </p:nvSpPr>
        <p:spPr bwMode="auto">
          <a:xfrm>
            <a:off x="672718" y="3758809"/>
            <a:ext cx="7772400" cy="1151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kern="0" dirty="0"/>
              <a:t>In-kernel Reference monitor</a:t>
            </a:r>
            <a:r>
              <a:rPr lang="en-US" b="0" kern="0" dirty="0"/>
              <a:t> authenticates and signs all system resource references (file descriptors and file paths)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460122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40503-C70A-F4BD-A99C-D23CB1A37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17B32-5F33-D028-FD23-01743540C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Implementing Capacity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B947DD-B815-6EA4-FD72-9FE8B5BD11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87</a:t>
            </a:fld>
            <a:endParaRPr lang="en-US" altLang="ja-JP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137AC45-5BFA-BCDB-803A-25834C409BF1}"/>
              </a:ext>
            </a:extLst>
          </p:cNvPr>
          <p:cNvSpPr txBox="1">
            <a:spLocks/>
          </p:cNvSpPr>
          <p:nvPr/>
        </p:nvSpPr>
        <p:spPr bwMode="auto">
          <a:xfrm>
            <a:off x="672718" y="3758809"/>
            <a:ext cx="7772400" cy="1151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kern="0" dirty="0"/>
              <a:t>Compiler instrumentation &amp; memory allocator</a:t>
            </a:r>
            <a:r>
              <a:rPr lang="en-US" b="0" kern="0" dirty="0"/>
              <a:t> authenticate and sign all </a:t>
            </a:r>
            <a:r>
              <a:rPr lang="en-US" b="0" kern="0" dirty="0" err="1"/>
              <a:t>userspace</a:t>
            </a:r>
            <a:r>
              <a:rPr lang="en-US" b="0" kern="0" dirty="0"/>
              <a:t> memory references, and also tag all memory and pointers (MTE)</a:t>
            </a:r>
          </a:p>
        </p:txBody>
      </p:sp>
      <p:pic>
        <p:nvPicPr>
          <p:cNvPr id="9" name="Content Placeholder 5" descr="A diagram of a domain&#10;&#10;AI-generated content may be incorrect.">
            <a:extLst>
              <a:ext uri="{FF2B5EF4-FFF2-40B4-BE49-F238E27FC236}">
                <a16:creationId xmlns:a16="http://schemas.microsoft.com/office/drawing/2014/main" id="{648003AD-BA4D-6F07-F428-76D9BF2731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32" y="1412776"/>
            <a:ext cx="7772400" cy="2189549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6902114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E76B4-9344-94D2-7236-BE4C081B4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KR" dirty="0"/>
              <a:t>Limitations of OS Protection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27560-6171-6C18-F607-FB7A3818EF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KR" b="0" dirty="0"/>
              <a:t>OS-provided protection is no longer sufficient in the modern age</a:t>
            </a:r>
          </a:p>
          <a:p>
            <a:r>
              <a:rPr lang="en-KR" b="0" dirty="0"/>
              <a:t>Individual programs </a:t>
            </a:r>
            <a:r>
              <a:rPr lang="en-US" b="0" dirty="0"/>
              <a:t>are</a:t>
            </a:r>
            <a:r>
              <a:rPr lang="en-KR" b="0" dirty="0"/>
              <a:t> increasingly complicated </a:t>
            </a:r>
            <a:r>
              <a:rPr lang="en-US" b="0" dirty="0">
                <a:ea typeface="+mn-lt"/>
                <a:cs typeface="+mn-lt"/>
              </a:rPr>
              <a:t>→ </a:t>
            </a:r>
            <a:r>
              <a:rPr lang="en-KR" b="0" dirty="0"/>
              <a:t>need for </a:t>
            </a:r>
            <a:r>
              <a:rPr lang="en-KR" dirty="0"/>
              <a:t>fine-grained isolation</a:t>
            </a:r>
            <a:endParaRPr lang="en-KR">
              <a:cs typeface="Arial"/>
            </a:endParaRPr>
          </a:p>
          <a:p>
            <a:r>
              <a:rPr lang="en-KR" b="0" dirty="0"/>
              <a:t>Trust crisis in the cloud </a:t>
            </a:r>
            <a:r>
              <a:rPr lang="en-US" b="0" dirty="0">
                <a:ea typeface="+mn-lt"/>
                <a:cs typeface="+mn-lt"/>
              </a:rPr>
              <a:t>→</a:t>
            </a:r>
            <a:r>
              <a:rPr lang="en-KR" b="0" dirty="0">
                <a:sym typeface="Wingdings" pitchFamily="2" charset="2"/>
              </a:rPr>
              <a:t> need to </a:t>
            </a:r>
            <a:r>
              <a:rPr lang="en-KR" b="0" dirty="0"/>
              <a:t> </a:t>
            </a:r>
            <a:r>
              <a:rPr lang="en-KR" dirty="0"/>
              <a:t>rethink system trust model</a:t>
            </a:r>
            <a:endParaRPr lang="en-KR" dirty="0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79E2B-1201-C43D-294E-67368E27AE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 smtClean="0"/>
              <a:pPr/>
              <a:t>88</a:t>
            </a:fld>
            <a:endParaRPr lang="en-US" altLang="ja-JP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507556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D104A-66C5-E8C2-69D8-290C12270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Modern Layers of Protection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8DF3BE-29FE-61F1-A1E7-D163E60CFC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/>
              <a:pPr/>
              <a:t>89</a:t>
            </a:fld>
            <a:endParaRPr lang="en-US" altLang="ja-JP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C1A63E-612A-9ACA-1222-34A699460BB0}"/>
              </a:ext>
            </a:extLst>
          </p:cNvPr>
          <p:cNvSpPr/>
          <p:nvPr/>
        </p:nvSpPr>
        <p:spPr bwMode="auto">
          <a:xfrm>
            <a:off x="2123728" y="2346525"/>
            <a:ext cx="5082012" cy="1777525"/>
          </a:xfrm>
          <a:prstGeom prst="rect">
            <a:avLst/>
          </a:prstGeom>
          <a:noFill/>
          <a:ln w="508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B7AAC73-98F3-3085-9E4C-B869AACEA783}"/>
              </a:ext>
            </a:extLst>
          </p:cNvPr>
          <p:cNvSpPr/>
          <p:nvPr/>
        </p:nvSpPr>
        <p:spPr bwMode="auto">
          <a:xfrm>
            <a:off x="2298476" y="2553713"/>
            <a:ext cx="4793803" cy="1450467"/>
          </a:xfrm>
          <a:prstGeom prst="rect">
            <a:avLst/>
          </a:prstGeom>
          <a:noFill/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7E96D4C-7FBD-CA10-C09D-B8E92B93144C}"/>
              </a:ext>
            </a:extLst>
          </p:cNvPr>
          <p:cNvSpPr/>
          <p:nvPr/>
        </p:nvSpPr>
        <p:spPr bwMode="auto">
          <a:xfrm>
            <a:off x="2450308" y="2735541"/>
            <a:ext cx="4431347" cy="1179847"/>
          </a:xfrm>
          <a:prstGeom prst="rect">
            <a:avLst/>
          </a:prstGeom>
          <a:noFill/>
          <a:ln w="508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F07733-F136-58DC-0541-A54B89F98BE5}"/>
              </a:ext>
            </a:extLst>
          </p:cNvPr>
          <p:cNvSpPr txBox="1"/>
          <p:nvPr/>
        </p:nvSpPr>
        <p:spPr>
          <a:xfrm>
            <a:off x="3181226" y="1269032"/>
            <a:ext cx="2234907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n-KR" dirty="0">
                <a:solidFill>
                  <a:srgbClr val="00B050"/>
                </a:solidFill>
                <a:latin typeface="Arial"/>
                <a:ea typeface="굴림"/>
                <a:cs typeface="Arial"/>
              </a:rPr>
              <a:t>OS Protection</a:t>
            </a:r>
            <a:endParaRPr lang="en-US" dirty="0">
              <a:solidFill>
                <a:srgbClr val="00B050"/>
              </a:solidFill>
              <a:latin typeface="Arial"/>
              <a:ea typeface="굴림"/>
              <a:cs typeface="Arial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CC251D7-1653-8312-D228-614C679D1B9A}"/>
              </a:ext>
            </a:extLst>
          </p:cNvPr>
          <p:cNvSpPr txBox="1"/>
          <p:nvPr/>
        </p:nvSpPr>
        <p:spPr>
          <a:xfrm>
            <a:off x="372376" y="1121864"/>
            <a:ext cx="1792892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KR" dirty="0">
                <a:solidFill>
                  <a:schemeClr val="accent2"/>
                </a:solidFill>
                <a:latin typeface="Arial"/>
                <a:ea typeface="굴림"/>
                <a:cs typeface="Arial"/>
              </a:rPr>
              <a:t>System Protection </a:t>
            </a:r>
            <a:endParaRPr lang="en-US" dirty="0">
              <a:solidFill>
                <a:schemeClr val="accent2"/>
              </a:solidFill>
              <a:latin typeface="Arial"/>
              <a:ea typeface="굴림"/>
              <a:cs typeface="Arial"/>
            </a:endParaRPr>
          </a:p>
          <a:p>
            <a:pPr algn="ctr"/>
            <a:r>
              <a:rPr lang="en-KR" dirty="0">
                <a:solidFill>
                  <a:schemeClr val="accent2"/>
                </a:solidFill>
                <a:latin typeface="Arial"/>
                <a:ea typeface="굴림"/>
                <a:cs typeface="Arial"/>
              </a:rPr>
              <a:t>Goals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F3D0ABE-B5F0-1523-1ABA-99BB14022352}"/>
              </a:ext>
            </a:extLst>
          </p:cNvPr>
          <p:cNvSpPr txBox="1"/>
          <p:nvPr/>
        </p:nvSpPr>
        <p:spPr>
          <a:xfrm>
            <a:off x="6408662" y="1196043"/>
            <a:ext cx="1972271" cy="83099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n-KR" dirty="0">
                <a:solidFill>
                  <a:schemeClr val="accent5">
                    <a:lumMod val="25000"/>
                  </a:schemeClr>
                </a:solidFill>
                <a:latin typeface="Arial"/>
                <a:ea typeface="굴림"/>
                <a:cs typeface="Arial"/>
              </a:rPr>
              <a:t>HW-defined </a:t>
            </a:r>
            <a:endParaRPr lang="en-US" dirty="0">
              <a:solidFill>
                <a:schemeClr val="accent5">
                  <a:lumMod val="25000"/>
                </a:schemeClr>
              </a:solidFill>
              <a:latin typeface="Arial"/>
              <a:ea typeface="굴림"/>
              <a:cs typeface="Arial"/>
            </a:endParaRPr>
          </a:p>
          <a:p>
            <a:pPr algn="ctr"/>
            <a:r>
              <a:rPr lang="en-KR" dirty="0">
                <a:solidFill>
                  <a:schemeClr val="accent5">
                    <a:lumMod val="25000"/>
                  </a:schemeClr>
                </a:solidFill>
                <a:latin typeface="Arial"/>
                <a:ea typeface="굴림"/>
                <a:cs typeface="Arial"/>
              </a:rPr>
              <a:t>Protection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19B8DC4-02F2-C03B-50B6-603B9E79C119}"/>
              </a:ext>
            </a:extLst>
          </p:cNvPr>
          <p:cNvCxnSpPr>
            <a:cxnSpLocks/>
          </p:cNvCxnSpPr>
          <p:nvPr/>
        </p:nvCxnSpPr>
        <p:spPr bwMode="auto">
          <a:xfrm flipV="1">
            <a:off x="6225764" y="1964004"/>
            <a:ext cx="353893" cy="775626"/>
          </a:xfrm>
          <a:prstGeom prst="straightConnector1">
            <a:avLst/>
          </a:prstGeom>
          <a:ln w="3175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54BD8D6-5AA7-5656-F313-B01DCFBA914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895012" y="1964004"/>
            <a:ext cx="547481" cy="382521"/>
          </a:xfrm>
          <a:prstGeom prst="straightConnector1">
            <a:avLst/>
          </a:prstGeom>
          <a:ln w="3175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65B098F-A0F5-8C0F-C94E-38498D61D70B}"/>
              </a:ext>
            </a:extLst>
          </p:cNvPr>
          <p:cNvCxnSpPr>
            <a:cxnSpLocks/>
          </p:cNvCxnSpPr>
          <p:nvPr/>
        </p:nvCxnSpPr>
        <p:spPr bwMode="auto">
          <a:xfrm flipV="1">
            <a:off x="3553562" y="1734605"/>
            <a:ext cx="267203" cy="811293"/>
          </a:xfrm>
          <a:prstGeom prst="straightConnector1">
            <a:avLst/>
          </a:prstGeom>
          <a:ln w="3175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74D47757-9443-59E8-1D3A-7AF50B33BA56}"/>
              </a:ext>
            </a:extLst>
          </p:cNvPr>
          <p:cNvSpPr txBox="1"/>
          <p:nvPr/>
        </p:nvSpPr>
        <p:spPr>
          <a:xfrm>
            <a:off x="1156677" y="4726354"/>
            <a:ext cx="7451969" cy="12618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>
                <a:latin typeface="Arial"/>
                <a:ea typeface="Arial"/>
                <a:cs typeface="Arial"/>
              </a:rPr>
              <a:t>In-process memory</a:t>
            </a:r>
            <a:r>
              <a:rPr lang="en-US" sz="2800" dirty="0">
                <a:latin typeface="Arial"/>
                <a:ea typeface="Arial"/>
                <a:cs typeface="Arial"/>
              </a:rPr>
              <a:t> </a:t>
            </a:r>
            <a:r>
              <a:rPr lang="en-US" sz="2800" baseline="0" dirty="0">
                <a:latin typeface="Arial"/>
                <a:ea typeface="Arial"/>
                <a:cs typeface="Arial"/>
              </a:rPr>
              <a:t>isolation</a:t>
            </a:r>
            <a:r>
              <a:rPr lang="en-US" sz="2800" b="0" dirty="0">
                <a:latin typeface="Arial"/>
                <a:ea typeface="Arial"/>
                <a:cs typeface="Arial"/>
              </a:rPr>
              <a:t> establishes protection domains within OS processes</a:t>
            </a:r>
            <a:endParaRPr lang="en-US" sz="2800" b="0">
              <a:cs typeface="Arial"/>
            </a:endParaRPr>
          </a:p>
          <a:p>
            <a:pPr algn="ctr"/>
            <a:endParaRPr lang="en-US" sz="2000" dirty="0">
              <a:cs typeface="Arial"/>
            </a:endParaRPr>
          </a:p>
        </p:txBody>
      </p:sp>
      <p:pic>
        <p:nvPicPr>
          <p:cNvPr id="36" name="Audio 35">
            <a:extLst>
              <a:ext uri="{FF2B5EF4-FFF2-40B4-BE49-F238E27FC236}">
                <a16:creationId xmlns:a16="http://schemas.microsoft.com/office/drawing/2014/main" id="{F0E4273D-E660-E622-BF74-77E32B3368A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77732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838"/>
    </mc:Choice>
    <mc:Fallback xmlns="">
      <p:transition spd="slow" advTm="358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  <p:bldLst>
      <p:bldP spid="12" grpId="0" animBg="1"/>
      <p:bldP spid="14" grpId="0" animBg="1"/>
      <p:bldP spid="16" grpId="0" animBg="1"/>
      <p:bldP spid="18" grpId="0"/>
      <p:bldP spid="20" grpId="0"/>
      <p:bldP spid="22" grpId="0"/>
      <p:bldP spid="56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F4971-274A-10E5-5F32-1F31FA8C6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E4B1C-C197-7EB3-71F8-7BA193DC9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Modern Layers of Protection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BDC10E-7AC0-6611-17B1-E5ED41E4E8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0715-B72E-9147-AC7E-39DCCCD0D146}" type="slidenum">
              <a:rPr lang="ja-JP" altLang="en-US"/>
              <a:pPr/>
              <a:t>90</a:t>
            </a:fld>
            <a:endParaRPr lang="en-US" altLang="ja-JP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7E72C1-BBDB-FB27-8157-F8C2DCA3FD86}"/>
              </a:ext>
            </a:extLst>
          </p:cNvPr>
          <p:cNvSpPr/>
          <p:nvPr/>
        </p:nvSpPr>
        <p:spPr bwMode="auto">
          <a:xfrm>
            <a:off x="2123728" y="2346525"/>
            <a:ext cx="5082012" cy="1777525"/>
          </a:xfrm>
          <a:prstGeom prst="rect">
            <a:avLst/>
          </a:prstGeom>
          <a:noFill/>
          <a:ln w="508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3BEDFA-B782-22C3-FA8D-08A55729B3D6}"/>
              </a:ext>
            </a:extLst>
          </p:cNvPr>
          <p:cNvSpPr/>
          <p:nvPr/>
        </p:nvSpPr>
        <p:spPr bwMode="auto">
          <a:xfrm>
            <a:off x="2450876" y="2737374"/>
            <a:ext cx="4524173" cy="1180837"/>
          </a:xfrm>
          <a:prstGeom prst="rect">
            <a:avLst/>
          </a:prstGeom>
          <a:noFill/>
          <a:ln w="508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CEB1A0-42E7-ED87-64C6-A231BD34F858}"/>
              </a:ext>
            </a:extLst>
          </p:cNvPr>
          <p:cNvSpPr/>
          <p:nvPr/>
        </p:nvSpPr>
        <p:spPr bwMode="auto">
          <a:xfrm>
            <a:off x="2286186" y="2571417"/>
            <a:ext cx="4814299" cy="1449478"/>
          </a:xfrm>
          <a:prstGeom prst="rect">
            <a:avLst/>
          </a:prstGeom>
          <a:noFill/>
          <a:ln w="50800" cap="flat" cmpd="sng" algn="ctr">
            <a:solidFill>
              <a:schemeClr val="accent5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kumimoji="0" lang="en-KR" sz="3200" b="1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A836527-7827-04F3-8050-4FF71CE9CF9F}"/>
              </a:ext>
            </a:extLst>
          </p:cNvPr>
          <p:cNvSpPr txBox="1"/>
          <p:nvPr/>
        </p:nvSpPr>
        <p:spPr>
          <a:xfrm>
            <a:off x="3181226" y="1269032"/>
            <a:ext cx="2234907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n-KR" dirty="0">
                <a:solidFill>
                  <a:srgbClr val="00B050"/>
                </a:solidFill>
                <a:latin typeface="Arial"/>
                <a:ea typeface="굴림"/>
                <a:cs typeface="Arial"/>
              </a:rPr>
              <a:t>OS Protection</a:t>
            </a:r>
            <a:endParaRPr lang="en-US" dirty="0">
              <a:solidFill>
                <a:srgbClr val="00B050"/>
              </a:solidFill>
              <a:latin typeface="Arial"/>
              <a:ea typeface="굴림"/>
              <a:cs typeface="Arial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83098F5-72E9-DA1D-E80F-B08ECD012C74}"/>
              </a:ext>
            </a:extLst>
          </p:cNvPr>
          <p:cNvSpPr txBox="1"/>
          <p:nvPr/>
        </p:nvSpPr>
        <p:spPr>
          <a:xfrm>
            <a:off x="372376" y="1121864"/>
            <a:ext cx="1792892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KR" dirty="0">
                <a:solidFill>
                  <a:schemeClr val="accent2"/>
                </a:solidFill>
                <a:latin typeface="Arial"/>
                <a:ea typeface="굴림"/>
                <a:cs typeface="Arial"/>
              </a:rPr>
              <a:t>System Protection </a:t>
            </a:r>
            <a:endParaRPr lang="en-US" dirty="0">
              <a:solidFill>
                <a:schemeClr val="accent2"/>
              </a:solidFill>
              <a:latin typeface="Arial"/>
              <a:ea typeface="굴림"/>
              <a:cs typeface="Arial"/>
            </a:endParaRPr>
          </a:p>
          <a:p>
            <a:pPr algn="ctr"/>
            <a:r>
              <a:rPr lang="en-KR" dirty="0">
                <a:solidFill>
                  <a:schemeClr val="accent2"/>
                </a:solidFill>
                <a:latin typeface="Arial"/>
                <a:ea typeface="굴림"/>
                <a:cs typeface="Arial"/>
              </a:rPr>
              <a:t>Goals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BD7CEC0-3BC5-85B4-136E-69B310D9455E}"/>
              </a:ext>
            </a:extLst>
          </p:cNvPr>
          <p:cNvSpPr txBox="1"/>
          <p:nvPr/>
        </p:nvSpPr>
        <p:spPr>
          <a:xfrm>
            <a:off x="6408662" y="1196043"/>
            <a:ext cx="1972271" cy="83099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n-KR" dirty="0">
                <a:solidFill>
                  <a:schemeClr val="accent5">
                    <a:lumMod val="25000"/>
                  </a:schemeClr>
                </a:solidFill>
                <a:latin typeface="Arial"/>
                <a:ea typeface="굴림"/>
                <a:cs typeface="Arial"/>
              </a:rPr>
              <a:t>HW-defined </a:t>
            </a:r>
            <a:endParaRPr lang="en-US" dirty="0">
              <a:solidFill>
                <a:schemeClr val="accent5">
                  <a:lumMod val="25000"/>
                </a:schemeClr>
              </a:solidFill>
              <a:latin typeface="Arial"/>
              <a:ea typeface="굴림"/>
              <a:cs typeface="Arial"/>
            </a:endParaRPr>
          </a:p>
          <a:p>
            <a:pPr algn="ctr"/>
            <a:r>
              <a:rPr lang="en-KR" dirty="0">
                <a:solidFill>
                  <a:schemeClr val="accent5">
                    <a:lumMod val="25000"/>
                  </a:schemeClr>
                </a:solidFill>
                <a:latin typeface="Arial"/>
                <a:ea typeface="굴림"/>
                <a:cs typeface="Arial"/>
              </a:rPr>
              <a:t>Protection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11EFEA5-9397-926E-6FAC-9CDD4EAF9EDB}"/>
              </a:ext>
            </a:extLst>
          </p:cNvPr>
          <p:cNvCxnSpPr>
            <a:cxnSpLocks/>
          </p:cNvCxnSpPr>
          <p:nvPr/>
        </p:nvCxnSpPr>
        <p:spPr bwMode="auto">
          <a:xfrm flipV="1">
            <a:off x="6257025" y="1944466"/>
            <a:ext cx="322632" cy="627134"/>
          </a:xfrm>
          <a:prstGeom prst="straightConnector1">
            <a:avLst/>
          </a:prstGeom>
          <a:ln w="3175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7912836-6000-890E-CF37-6A222D5DD19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895012" y="1964004"/>
            <a:ext cx="547481" cy="382521"/>
          </a:xfrm>
          <a:prstGeom prst="straightConnector1">
            <a:avLst/>
          </a:prstGeom>
          <a:ln w="3175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DCFFA4C-28E6-B893-EEEC-2AF57A16A175}"/>
              </a:ext>
            </a:extLst>
          </p:cNvPr>
          <p:cNvCxnSpPr>
            <a:cxnSpLocks/>
          </p:cNvCxnSpPr>
          <p:nvPr/>
        </p:nvCxnSpPr>
        <p:spPr bwMode="auto">
          <a:xfrm flipV="1">
            <a:off x="3569192" y="1722882"/>
            <a:ext cx="251573" cy="1018400"/>
          </a:xfrm>
          <a:prstGeom prst="straightConnector1">
            <a:avLst/>
          </a:prstGeom>
          <a:ln w="31750"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9A3C95EF-DE8F-D503-8A93-0E7BD9972281}"/>
              </a:ext>
            </a:extLst>
          </p:cNvPr>
          <p:cNvSpPr txBox="1"/>
          <p:nvPr/>
        </p:nvSpPr>
        <p:spPr>
          <a:xfrm>
            <a:off x="1156677" y="4726354"/>
            <a:ext cx="7451969" cy="12618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latin typeface="Arial"/>
                <a:ea typeface="굴림"/>
                <a:cs typeface="Arial"/>
              </a:rPr>
              <a:t>Confidential Virtual Machines </a:t>
            </a:r>
            <a:r>
              <a:rPr lang="en-US" sz="2800" b="0" dirty="0">
                <a:latin typeface="Arial"/>
                <a:ea typeface="굴림"/>
                <a:cs typeface="Arial"/>
              </a:rPr>
              <a:t>bring OSes into hardware protection </a:t>
            </a:r>
            <a:endParaRPr lang="en-US" dirty="0">
              <a:cs typeface="Arial"/>
            </a:endParaRPr>
          </a:p>
          <a:p>
            <a:pPr algn="ctr"/>
            <a:endParaRPr lang="en-US" sz="2000" dirty="0">
              <a:cs typeface="Arial"/>
            </a:endParaRPr>
          </a:p>
        </p:txBody>
      </p:sp>
      <p:pic>
        <p:nvPicPr>
          <p:cNvPr id="10" name="Audio 9">
            <a:extLst>
              <a:ext uri="{FF2B5EF4-FFF2-40B4-BE49-F238E27FC236}">
                <a16:creationId xmlns:a16="http://schemas.microsoft.com/office/drawing/2014/main" id="{E62DCDC4-D751-E7EE-6E0F-6934C44FED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7331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381">
        <p159:morph option="byObject"/>
      </p:transition>
    </mc:Choice>
    <mc:Fallback xmlns="">
      <p:transition spd="slow" advTm="23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4"/>
  <p:tag name="TIMING" val="|16.3|12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6"/>
  <p:tag name="TIMING" val="|26.4|12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8"/>
  <p:tag name="TIMING" val="|14.1|13.8|9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10"/>
  <p:tag name="TIMING" val="|1.4|11.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1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1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18"/>
  <p:tag name="TIMING" val="|9.7|32.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2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22"/>
  <p:tag name="TIMING" val="|12.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2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2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27"/>
  <p:tag name="TIMING" val="|29.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28"/>
  <p:tag name="TIMING" val="|2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29"/>
  <p:tag name="TIMING" val="|0.9|6|8.6|14.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2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2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3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31"/>
  <p:tag name="TIMING" val="|17.2|1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3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3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33"/>
  <p:tag name="TIMING" val="|16.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3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3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3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3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3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4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46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49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29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5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5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5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5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5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5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58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5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5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5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57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6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6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15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16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19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SPLIT" val="1"/>
  <p:tag name="PPSPLIT_ORIGINALSLIDENUMBER" val="21"/>
  <p:tag name="PPSPLIT_DONE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4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1026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6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7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8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SPLIT" val="1"/>
  <p:tag name="PPSPLIT_ORIGINALSLIDENUMBER" val="21"/>
  <p:tag name="PPSPLIT_DONE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1026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7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SPLIT" val="1"/>
  <p:tag name="PPSPLIT_ORIGINALSLIDENUMBER" val="21"/>
  <p:tag name="PPSPLIT_DONE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4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1026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6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SPLIT" val="1"/>
  <p:tag name="PPSPLIT_ORIGINALSLIDENUMBER" val="2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4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1026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6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ID" val=" 1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24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26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36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37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4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47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47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PLIT_ORIGINALSLIDENUMBER" val="5"/>
  <p:tag name="TIMING" val="|17.9|18.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9.4|5.3|7.1"/>
</p:tagLst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9900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CAAA"/>
      </a:accent5>
      <a:accent6>
        <a:srgbClr val="0000E7"/>
      </a:accent6>
      <a:hlink>
        <a:srgbClr val="FF0000"/>
      </a:hlink>
      <a:folHlink>
        <a:srgbClr val="969696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3959</TotalTime>
  <Words>2684</Words>
  <Application>Microsoft Office PowerPoint</Application>
  <PresentationFormat>Letter Paper (8.5x11 in)</PresentationFormat>
  <Paragraphs>693</Paragraphs>
  <Slides>90</Slides>
  <Notes>8</Notes>
  <HiddenSlides>0</HiddenSlides>
  <MMClips>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90</vt:i4>
      </vt:variant>
    </vt:vector>
  </HeadingPairs>
  <TitlesOfParts>
    <vt:vector size="91" baseType="lpstr">
      <vt:lpstr>Default Design</vt:lpstr>
      <vt:lpstr>Retrofitting Operating System Security for Modern Hardware Protections</vt:lpstr>
      <vt:lpstr>Outline</vt:lpstr>
      <vt:lpstr>PowerPoint Presentation</vt:lpstr>
      <vt:lpstr>OS Protection</vt:lpstr>
      <vt:lpstr>Modern Hardware Protection</vt:lpstr>
      <vt:lpstr>PowerPoint Presentation</vt:lpstr>
      <vt:lpstr>What can go wrong?</vt:lpstr>
      <vt:lpstr>Problem: Protection Inconherencies</vt:lpstr>
      <vt:lpstr>PowerPoint Presentation</vt:lpstr>
      <vt:lpstr>This Thesis</vt:lpstr>
      <vt:lpstr>This Thesis</vt:lpstr>
      <vt:lpstr>This Thesis</vt:lpstr>
      <vt:lpstr>PowerPoint Presentation</vt:lpstr>
      <vt:lpstr>Limitations of OS Protection</vt:lpstr>
      <vt:lpstr>Need for Isolation</vt:lpstr>
      <vt:lpstr>Limitations of Process Isolation</vt:lpstr>
      <vt:lpstr>In-process Isolation Primities</vt:lpstr>
      <vt:lpstr>HW-assisted In-process Isolation</vt:lpstr>
      <vt:lpstr>Limitations of OS Protection</vt:lpstr>
      <vt:lpstr>Need for trust in cloud</vt:lpstr>
      <vt:lpstr>Hardware Trusted Execution</vt:lpstr>
      <vt:lpstr>Hardware Confidential VM (CVM)</vt:lpstr>
      <vt:lpstr>Summary: Trends in HW Protection</vt:lpstr>
      <vt:lpstr>Summary: Trends in HW Protection</vt:lpstr>
      <vt:lpstr>Summary: Trends in HW Protection</vt:lpstr>
      <vt:lpstr>PowerPoint Presentation</vt:lpstr>
      <vt:lpstr>Confused Deputy Challenge</vt:lpstr>
      <vt:lpstr>Confused Deputy Challenge</vt:lpstr>
      <vt:lpstr>Root cause: Incoherence</vt:lpstr>
      <vt:lpstr>Capacity Research Statement</vt:lpstr>
      <vt:lpstr>New Hardware Features on ARM</vt:lpstr>
      <vt:lpstr>Pointer Authentication</vt:lpstr>
      <vt:lpstr>Capacity Overview</vt:lpstr>
      <vt:lpstr>Capacity Domains</vt:lpstr>
      <vt:lpstr>Domain-private vs Ambient Ref.</vt:lpstr>
      <vt:lpstr>Domain Transition in Action</vt:lpstr>
      <vt:lpstr>Domain Transition in Action</vt:lpstr>
      <vt:lpstr>Domain Transition in Action</vt:lpstr>
      <vt:lpstr>Domain Transition in Action</vt:lpstr>
      <vt:lpstr>Implementing Capacity</vt:lpstr>
      <vt:lpstr>Implementing Capacity</vt:lpstr>
      <vt:lpstr>Capacity’s Overheads on NGINX</vt:lpstr>
      <vt:lpstr>PowerPoint Presentation</vt:lpstr>
      <vt:lpstr>PowerPoint Presentation</vt:lpstr>
      <vt:lpstr>Challenges for CVM Deployments</vt:lpstr>
      <vt:lpstr>Side-channel Attacks on CVMs</vt:lpstr>
      <vt:lpstr>Toward Coherent OS Protection</vt:lpstr>
      <vt:lpstr>IncognitOS Research Statement</vt:lpstr>
      <vt:lpstr>Unikernel Design</vt:lpstr>
      <vt:lpstr>Adaptive Obfuscation</vt:lpstr>
      <vt:lpstr>Adaptive Obfuscation</vt:lpstr>
      <vt:lpstr>Retrofitting Kernel Subsystems</vt:lpstr>
      <vt:lpstr>Adaptive Defense in Action</vt:lpstr>
      <vt:lpstr>Adaptive Defense in Action</vt:lpstr>
      <vt:lpstr>Adaptive Defense in Action</vt:lpstr>
      <vt:lpstr>Adaptive Defense in Action</vt:lpstr>
      <vt:lpstr>Summary</vt:lpstr>
      <vt:lpstr>Summary</vt:lpstr>
      <vt:lpstr>Summary</vt:lpstr>
      <vt:lpstr>Conclusion</vt:lpstr>
      <vt:lpstr>Conclusion</vt:lpstr>
      <vt:lpstr>Q&amp;A</vt:lpstr>
      <vt:lpstr>Backup Slides</vt:lpstr>
      <vt:lpstr>Software are increasingly complex</vt:lpstr>
      <vt:lpstr>Consequences of Complexity</vt:lpstr>
      <vt:lpstr>Limitations of Process Isolation</vt:lpstr>
      <vt:lpstr>Example: Intel PKU</vt:lpstr>
      <vt:lpstr>Example: Intel PKU</vt:lpstr>
      <vt:lpstr>Example: Intel PKU</vt:lpstr>
      <vt:lpstr>Example: Intel PKU</vt:lpstr>
      <vt:lpstr>Need for Trust in Cloud</vt:lpstr>
      <vt:lpstr>Trusted Execution</vt:lpstr>
      <vt:lpstr>Existing Approaches: Ref. Monitor</vt:lpstr>
      <vt:lpstr>Existing Approaches: Ref. Monitor</vt:lpstr>
      <vt:lpstr>Memory Tagging Extension (MTE)</vt:lpstr>
      <vt:lpstr>PA + MTE</vt:lpstr>
      <vt:lpstr>Capacity References</vt:lpstr>
      <vt:lpstr>Existing Defense: Obfuscation</vt:lpstr>
      <vt:lpstr>Existing Defense: Obfuscation</vt:lpstr>
      <vt:lpstr>Existing Defense: Periodic Rerand.</vt:lpstr>
      <vt:lpstr>Existing Defense: Threshold-based</vt:lpstr>
      <vt:lpstr>Challenge for CVM Obfuscation</vt:lpstr>
      <vt:lpstr>Policy Limitations</vt:lpstr>
      <vt:lpstr>Scheduling Subsystem</vt:lpstr>
      <vt:lpstr>Paging Subsystem</vt:lpstr>
      <vt:lpstr>Implementing Capacity</vt:lpstr>
      <vt:lpstr>Implementing Capacity</vt:lpstr>
      <vt:lpstr>Limitations of OS Protection</vt:lpstr>
      <vt:lpstr>Modern Layers of Protection</vt:lpstr>
      <vt:lpstr>Modern Layers of Protection</vt:lpstr>
    </vt:vector>
  </TitlesOfParts>
  <Company>A-SSCC 2005 TPC chair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preparation</dc:title>
  <dc:creator>Takayasu Sakurai</dc:creator>
  <cp:lastModifiedBy>Hamster Hamster</cp:lastModifiedBy>
  <cp:revision>919</cp:revision>
  <cp:lastPrinted>2025-11-29T05:22:54Z</cp:lastPrinted>
  <dcterms:created xsi:type="dcterms:W3CDTF">1999-04-05T18:00:54Z</dcterms:created>
  <dcterms:modified xsi:type="dcterms:W3CDTF">2026-09-30T21:30:34Z</dcterms:modified>
</cp:coreProperties>
</file>